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ppt/tags/tag4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4"/>
  </p:notesMasterIdLst>
  <p:handoutMasterIdLst>
    <p:handoutMasterId r:id="rId75"/>
  </p:handoutMasterIdLst>
  <p:sldIdLst>
    <p:sldId id="290" r:id="rId2"/>
    <p:sldId id="709" r:id="rId3"/>
    <p:sldId id="713" r:id="rId4"/>
    <p:sldId id="714" r:id="rId5"/>
    <p:sldId id="720" r:id="rId6"/>
    <p:sldId id="721" r:id="rId7"/>
    <p:sldId id="722" r:id="rId8"/>
    <p:sldId id="723" r:id="rId9"/>
    <p:sldId id="724" r:id="rId10"/>
    <p:sldId id="897" r:id="rId11"/>
    <p:sldId id="725" r:id="rId12"/>
    <p:sldId id="898" r:id="rId13"/>
    <p:sldId id="726" r:id="rId14"/>
    <p:sldId id="727" r:id="rId15"/>
    <p:sldId id="728" r:id="rId16"/>
    <p:sldId id="781" r:id="rId17"/>
    <p:sldId id="782" r:id="rId18"/>
    <p:sldId id="729" r:id="rId19"/>
    <p:sldId id="730" r:id="rId20"/>
    <p:sldId id="731" r:id="rId21"/>
    <p:sldId id="732" r:id="rId22"/>
    <p:sldId id="733" r:id="rId23"/>
    <p:sldId id="734" r:id="rId24"/>
    <p:sldId id="735" r:id="rId25"/>
    <p:sldId id="736" r:id="rId26"/>
    <p:sldId id="737" r:id="rId27"/>
    <p:sldId id="738" r:id="rId28"/>
    <p:sldId id="740" r:id="rId29"/>
    <p:sldId id="741" r:id="rId30"/>
    <p:sldId id="742" r:id="rId31"/>
    <p:sldId id="743" r:id="rId32"/>
    <p:sldId id="786" r:id="rId33"/>
    <p:sldId id="783" r:id="rId34"/>
    <p:sldId id="784" r:id="rId35"/>
    <p:sldId id="787" r:id="rId36"/>
    <p:sldId id="785" r:id="rId37"/>
    <p:sldId id="745" r:id="rId38"/>
    <p:sldId id="746" r:id="rId39"/>
    <p:sldId id="747" r:id="rId40"/>
    <p:sldId id="748" r:id="rId41"/>
    <p:sldId id="749" r:id="rId42"/>
    <p:sldId id="750" r:id="rId43"/>
    <p:sldId id="751" r:id="rId44"/>
    <p:sldId id="752" r:id="rId45"/>
    <p:sldId id="753" r:id="rId46"/>
    <p:sldId id="754" r:id="rId47"/>
    <p:sldId id="755" r:id="rId48"/>
    <p:sldId id="756" r:id="rId49"/>
    <p:sldId id="757" r:id="rId50"/>
    <p:sldId id="758" r:id="rId51"/>
    <p:sldId id="759" r:id="rId52"/>
    <p:sldId id="760" r:id="rId53"/>
    <p:sldId id="761" r:id="rId54"/>
    <p:sldId id="762" r:id="rId55"/>
    <p:sldId id="763" r:id="rId56"/>
    <p:sldId id="764" r:id="rId57"/>
    <p:sldId id="765" r:id="rId58"/>
    <p:sldId id="766" r:id="rId59"/>
    <p:sldId id="767" r:id="rId60"/>
    <p:sldId id="768" r:id="rId61"/>
    <p:sldId id="769" r:id="rId62"/>
    <p:sldId id="770" r:id="rId63"/>
    <p:sldId id="771" r:id="rId64"/>
    <p:sldId id="772" r:id="rId65"/>
    <p:sldId id="773" r:id="rId66"/>
    <p:sldId id="774" r:id="rId67"/>
    <p:sldId id="775" r:id="rId68"/>
    <p:sldId id="776" r:id="rId69"/>
    <p:sldId id="777" r:id="rId70"/>
    <p:sldId id="778" r:id="rId71"/>
    <p:sldId id="779" r:id="rId72"/>
    <p:sldId id="959" r:id="rId73"/>
  </p:sldIdLst>
  <p:sldSz cx="9144000" cy="6858000" type="screen4x3"/>
  <p:notesSz cx="6669088" cy="9926638"/>
  <p:custDataLst>
    <p:tags r:id="rId76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 userDrawn="1">
          <p15:clr>
            <a:srgbClr val="A4A3A4"/>
          </p15:clr>
        </p15:guide>
        <p15:guide id="2" pos="29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5A5"/>
    <a:srgbClr val="401BC0"/>
    <a:srgbClr val="E33AF2"/>
    <a:srgbClr val="38F6F8"/>
    <a:srgbClr val="CA18DA"/>
    <a:srgbClr val="8E6C00"/>
    <a:srgbClr val="008000"/>
    <a:srgbClr val="3C8927"/>
    <a:srgbClr val="E2801E"/>
    <a:srgbClr val="1F9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6366" autoAdjust="0"/>
  </p:normalViewPr>
  <p:slideViewPr>
    <p:cSldViewPr showGuides="1">
      <p:cViewPr varScale="1">
        <p:scale>
          <a:sx n="68" d="100"/>
          <a:sy n="68" d="100"/>
        </p:scale>
        <p:origin x="1372" y="48"/>
      </p:cViewPr>
      <p:guideLst>
        <p:guide orient="horz" pos="2166"/>
        <p:guide pos="2976"/>
      </p:guideLst>
    </p:cSldViewPr>
  </p:slideViewPr>
  <p:outlineViewPr>
    <p:cViewPr>
      <p:scale>
        <a:sx n="33" d="100"/>
        <a:sy n="33" d="100"/>
      </p:scale>
      <p:origin x="42" y="10134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ags" Target="tags/tag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‹#›</a:t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90838" cy="495300"/>
          </a:xfrm>
          <a:prstGeom prst="rect">
            <a:avLst/>
          </a:prstGeom>
        </p:spPr>
        <p:txBody>
          <a:bodyPr vert="horz" lIns="94829" tIns="47414" rIns="94829" bIns="47414" rtlCol="0"/>
          <a:lstStyle>
            <a:lvl1pPr algn="l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5300"/>
          </a:xfrm>
          <a:prstGeom prst="rect">
            <a:avLst/>
          </a:prstGeom>
        </p:spPr>
        <p:txBody>
          <a:bodyPr vert="horz" lIns="94829" tIns="47414" rIns="94829" bIns="47414" rtlCol="0"/>
          <a:lstStyle>
            <a:lvl1pPr algn="r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829" tIns="47414" rIns="94829" bIns="47414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4829" tIns="47414" rIns="94829" bIns="47414" rtlCol="0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890838" cy="495300"/>
          </a:xfrm>
          <a:prstGeom prst="rect">
            <a:avLst/>
          </a:prstGeom>
        </p:spPr>
        <p:txBody>
          <a:bodyPr vert="horz" lIns="94829" tIns="47414" rIns="94829" bIns="47414" rtlCol="0" anchor="b"/>
          <a:lstStyle>
            <a:lvl1pPr algn="l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778250" y="9429750"/>
            <a:ext cx="2889250" cy="495300"/>
          </a:xfrm>
          <a:prstGeom prst="rect">
            <a:avLst/>
          </a:prstGeom>
        </p:spPr>
        <p:txBody>
          <a:bodyPr vert="horz" lIns="94829" tIns="47414" rIns="94829" bIns="47414" rtlCol="0"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‹#›</a:t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10</a:t>
            </a:fld>
            <a:endParaRPr lang="zh-CN" altLang="en-US" sz="1200" dirty="0"/>
          </a:p>
        </p:txBody>
      </p:sp>
      <p:sp>
        <p:nvSpPr>
          <p:cNvPr id="8806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8068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11</a:t>
            </a:fld>
            <a:endParaRPr lang="zh-CN" altLang="en-US" sz="1200" dirty="0"/>
          </a:p>
        </p:txBody>
      </p:sp>
      <p:sp>
        <p:nvSpPr>
          <p:cNvPr id="8806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8068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>
              <a:ln>
                <a:noFill/>
              </a:ln>
              <a:effectLst/>
              <a:latin typeface="Times New Roman" panose="02020603050405020304" pitchFamily="18" charset="0"/>
              <a:ea typeface="方正书宋_GBK" panose="03000509000000000000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12</a:t>
            </a:fld>
            <a:endParaRPr lang="zh-CN" altLang="en-US" sz="1200" dirty="0"/>
          </a:p>
        </p:txBody>
      </p:sp>
      <p:sp>
        <p:nvSpPr>
          <p:cNvPr id="8806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8068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b="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13</a:t>
            </a:fld>
            <a:endParaRPr lang="zh-CN" altLang="en-US" sz="1200" dirty="0"/>
          </a:p>
        </p:txBody>
      </p:sp>
      <p:sp>
        <p:nvSpPr>
          <p:cNvPr id="8909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9092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>
            <a:normAutofit/>
          </a:bodyPr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14</a:t>
            </a:fld>
            <a:endParaRPr lang="zh-CN" altLang="en-US" sz="1200" dirty="0"/>
          </a:p>
        </p:txBody>
      </p:sp>
      <p:sp>
        <p:nvSpPr>
          <p:cNvPr id="9011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0116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>
            <a:normAutofit/>
          </a:bodyPr>
          <a:lstStyle/>
          <a:p>
            <a:pPr lvl="0"/>
            <a:endParaRPr lang="zh-CN" altLang="en-US" b="0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15</a:t>
            </a:fld>
            <a:endParaRPr lang="zh-CN" altLang="en-US" sz="1200" dirty="0"/>
          </a:p>
        </p:txBody>
      </p:sp>
      <p:sp>
        <p:nvSpPr>
          <p:cNvPr id="9113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1140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18</a:t>
            </a:fld>
            <a:endParaRPr lang="zh-CN" altLang="en-US" sz="1200" dirty="0"/>
          </a:p>
        </p:txBody>
      </p:sp>
      <p:sp>
        <p:nvSpPr>
          <p:cNvPr id="9216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2164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>
              <a:sym typeface="+mn-ea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19</a:t>
            </a:fld>
            <a:endParaRPr lang="zh-CN" altLang="en-US" sz="1200" dirty="0"/>
          </a:p>
        </p:txBody>
      </p:sp>
      <p:sp>
        <p:nvSpPr>
          <p:cNvPr id="9318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3188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>
              <a:latin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>
            <a:normAutofit/>
          </a:bodyPr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20</a:t>
            </a:fld>
            <a:endParaRPr lang="zh-CN" altLang="en-US" sz="1200" dirty="0"/>
          </a:p>
        </p:txBody>
      </p:sp>
      <p:sp>
        <p:nvSpPr>
          <p:cNvPr id="9421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4212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>
              <a:sym typeface="+mn-ea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21</a:t>
            </a:fld>
            <a:endParaRPr lang="zh-CN" altLang="en-US" sz="1200" dirty="0"/>
          </a:p>
        </p:txBody>
      </p:sp>
      <p:sp>
        <p:nvSpPr>
          <p:cNvPr id="9523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5236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>
              <a:latin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22</a:t>
            </a:fld>
            <a:endParaRPr lang="zh-CN" altLang="en-US" sz="1200" dirty="0"/>
          </a:p>
        </p:txBody>
      </p:sp>
      <p:sp>
        <p:nvSpPr>
          <p:cNvPr id="9625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6260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sz="1400" dirty="0">
              <a:latin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23</a:t>
            </a:fld>
            <a:endParaRPr lang="zh-CN" altLang="en-US" sz="1200" dirty="0"/>
          </a:p>
        </p:txBody>
      </p:sp>
      <p:sp>
        <p:nvSpPr>
          <p:cNvPr id="9728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7284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>
              <a:sym typeface="+mn-ea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24</a:t>
            </a:fld>
            <a:endParaRPr lang="zh-CN" altLang="en-US" sz="1200" dirty="0"/>
          </a:p>
        </p:txBody>
      </p:sp>
      <p:sp>
        <p:nvSpPr>
          <p:cNvPr id="9830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8308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28</a:t>
            </a:fld>
            <a:endParaRPr lang="zh-CN" altLang="en-US" sz="1200" dirty="0"/>
          </a:p>
        </p:txBody>
      </p:sp>
      <p:sp>
        <p:nvSpPr>
          <p:cNvPr id="9933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99332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29</a:t>
            </a:fld>
            <a:endParaRPr lang="zh-CN" altLang="en-US" sz="1200" dirty="0"/>
          </a:p>
        </p:txBody>
      </p:sp>
      <p:sp>
        <p:nvSpPr>
          <p:cNvPr id="10035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0356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30</a:t>
            </a:fld>
            <a:endParaRPr lang="zh-CN" altLang="en-US" sz="1200" dirty="0"/>
          </a:p>
        </p:txBody>
      </p:sp>
      <p:sp>
        <p:nvSpPr>
          <p:cNvPr id="10137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1380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31</a:t>
            </a:fld>
            <a:endParaRPr lang="zh-CN" altLang="en-US" sz="1200" dirty="0"/>
          </a:p>
        </p:txBody>
      </p:sp>
      <p:sp>
        <p:nvSpPr>
          <p:cNvPr id="10240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2404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en-US" altLang="zh-CN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sym typeface="+mn-ea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33</a:t>
            </a:fld>
            <a:endParaRPr lang="zh-CN" altLang="en-US" sz="1200" dirty="0"/>
          </a:p>
        </p:txBody>
      </p:sp>
      <p:sp>
        <p:nvSpPr>
          <p:cNvPr id="10342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3428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34</a:t>
            </a:fld>
            <a:endParaRPr lang="zh-CN" altLang="en-US" sz="1200" dirty="0"/>
          </a:p>
        </p:txBody>
      </p:sp>
      <p:sp>
        <p:nvSpPr>
          <p:cNvPr id="10445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4452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latin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>
              <a:latin typeface="Comic Sans MS" panose="030F0702030302020204" pitchFamily="66" charset="0"/>
              <a:ea typeface="隶书" panose="020105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solidFill>
                <a:schemeClr val="accent2"/>
              </a:solidFill>
              <a:sym typeface="+mn-e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latin typeface="Comic Sans MS" panose="030F0702030302020204" pitchFamily="66" charset="0"/>
              <a:ea typeface="隶书" panose="020105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>
              <a:latin typeface="Comic Sans MS" panose="030F0702030302020204" pitchFamily="66" charset="0"/>
              <a:ea typeface="隶书" panose="020105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>
              <a:lnSpc>
                <a:spcPct val="80000"/>
              </a:lnSpc>
              <a:buNone/>
            </a:pPr>
            <a:endParaRPr lang="zh-CN" altLang="en-US" dirty="0">
              <a:sym typeface="+mn-e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5</a:t>
            </a:fld>
            <a:endParaRPr lang="zh-CN" altLang="en-US" sz="1200" dirty="0"/>
          </a:p>
        </p:txBody>
      </p:sp>
      <p:sp>
        <p:nvSpPr>
          <p:cNvPr id="8294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2948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55</a:t>
            </a:fld>
            <a:endParaRPr lang="zh-CN" altLang="en-US" sz="1200" dirty="0"/>
          </a:p>
        </p:txBody>
      </p:sp>
      <p:sp>
        <p:nvSpPr>
          <p:cNvPr id="10547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5476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noProof="0" dirty="0">
              <a:ln>
                <a:noFill/>
              </a:ln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56</a:t>
            </a:fld>
            <a:endParaRPr lang="zh-CN" altLang="en-US" sz="1200" dirty="0"/>
          </a:p>
        </p:txBody>
      </p:sp>
      <p:sp>
        <p:nvSpPr>
          <p:cNvPr id="10649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6500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57</a:t>
            </a:fld>
            <a:endParaRPr lang="zh-CN" altLang="en-US" sz="1200" dirty="0"/>
          </a:p>
        </p:txBody>
      </p:sp>
      <p:sp>
        <p:nvSpPr>
          <p:cNvPr id="10752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7524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>
              <a:latin typeface="Comic Sans MS" panose="030F0702030302020204" pitchFamily="66" charset="0"/>
              <a:ea typeface="华文行楷" panose="02010800040101010101" pitchFamily="2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58</a:t>
            </a:fld>
            <a:endParaRPr lang="zh-CN" altLang="en-US" sz="1200" dirty="0"/>
          </a:p>
        </p:txBody>
      </p:sp>
      <p:sp>
        <p:nvSpPr>
          <p:cNvPr id="10854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8548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59</a:t>
            </a:fld>
            <a:endParaRPr lang="zh-CN" altLang="en-US" sz="1200" dirty="0"/>
          </a:p>
        </p:txBody>
      </p:sp>
      <p:sp>
        <p:nvSpPr>
          <p:cNvPr id="10957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09572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6</a:t>
            </a:fld>
            <a:endParaRPr lang="zh-CN" altLang="en-US" sz="1200" dirty="0"/>
          </a:p>
        </p:txBody>
      </p:sp>
      <p:sp>
        <p:nvSpPr>
          <p:cNvPr id="8397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3972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>
            <a:normAutofit/>
          </a:bodyPr>
          <a:lstStyle/>
          <a:p>
            <a:pPr lvl="0"/>
            <a:endParaRPr lang="zh-CN" altLang="en-US" dirty="0">
              <a:latin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60</a:t>
            </a:fld>
            <a:endParaRPr lang="zh-CN" altLang="en-US" sz="1200" dirty="0"/>
          </a:p>
        </p:txBody>
      </p:sp>
      <p:sp>
        <p:nvSpPr>
          <p:cNvPr id="11059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0596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61</a:t>
            </a:fld>
            <a:endParaRPr lang="zh-CN" altLang="en-US" sz="1200" dirty="0"/>
          </a:p>
        </p:txBody>
      </p:sp>
      <p:sp>
        <p:nvSpPr>
          <p:cNvPr id="11161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1620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62</a:t>
            </a:fld>
            <a:endParaRPr lang="zh-CN" altLang="en-US" sz="1200" dirty="0"/>
          </a:p>
        </p:txBody>
      </p:sp>
      <p:sp>
        <p:nvSpPr>
          <p:cNvPr id="11264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2644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b="1" dirty="0">
              <a:latin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64</a:t>
            </a:fld>
            <a:endParaRPr lang="zh-CN" altLang="en-US" sz="1200" dirty="0"/>
          </a:p>
        </p:txBody>
      </p:sp>
      <p:sp>
        <p:nvSpPr>
          <p:cNvPr id="113667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3668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>
              <a:solidFill>
                <a:srgbClr val="D60093"/>
              </a:solidFill>
              <a:latin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66</a:t>
            </a:fld>
            <a:endParaRPr lang="zh-CN" altLang="en-US" sz="1200" dirty="0"/>
          </a:p>
        </p:txBody>
      </p:sp>
      <p:sp>
        <p:nvSpPr>
          <p:cNvPr id="114691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4692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67</a:t>
            </a:fld>
            <a:endParaRPr lang="zh-CN" altLang="en-US" sz="1200" dirty="0"/>
          </a:p>
        </p:txBody>
      </p:sp>
      <p:sp>
        <p:nvSpPr>
          <p:cNvPr id="11571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5716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68</a:t>
            </a:fld>
            <a:endParaRPr lang="zh-CN" altLang="en-US" sz="1200" dirty="0"/>
          </a:p>
        </p:txBody>
      </p:sp>
      <p:sp>
        <p:nvSpPr>
          <p:cNvPr id="11673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6740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69</a:t>
            </a:fld>
            <a:endParaRPr lang="zh-CN" altLang="en-US" sz="1200" dirty="0"/>
          </a:p>
        </p:txBody>
      </p:sp>
      <p:sp>
        <p:nvSpPr>
          <p:cNvPr id="11776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7764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en-US" altLang="zh-CN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7</a:t>
            </a:fld>
            <a:endParaRPr lang="zh-CN" altLang="en-US" sz="1200" dirty="0"/>
          </a:p>
        </p:txBody>
      </p:sp>
      <p:sp>
        <p:nvSpPr>
          <p:cNvPr id="84995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4996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/>
          <a:lstStyle/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8</a:t>
            </a:fld>
            <a:endParaRPr lang="zh-CN" altLang="en-US" sz="1200" dirty="0"/>
          </a:p>
        </p:txBody>
      </p:sp>
      <p:sp>
        <p:nvSpPr>
          <p:cNvPr id="8601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6020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dirty="0">
              <a:latin typeface="Comic Sans MS" panose="030F0702030302020204" pitchFamily="66" charset="0"/>
              <a:sym typeface="+mn-e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 txBox="1">
            <a:spLocks noGrp="1" noChangeArrowheads="1"/>
          </p:cNvSpPr>
          <p:nvPr/>
        </p:nvSpPr>
        <p:spPr>
          <a:xfrm>
            <a:off x="3778250" y="9428163"/>
            <a:ext cx="2889250" cy="496888"/>
          </a:xfrm>
          <a:prstGeom prst="rect">
            <a:avLst/>
          </a:prstGeom>
          <a:noFill/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9</a:t>
            </a:fld>
            <a:endParaRPr lang="zh-CN" altLang="en-US" sz="1200" dirty="0"/>
          </a:p>
        </p:txBody>
      </p:sp>
      <p:sp>
        <p:nvSpPr>
          <p:cNvPr id="87043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87044" name="Rectangle 3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4829" tIns="47414" rIns="94829" bIns="47414" anchor="t">
            <a:normAutofit/>
          </a:bodyPr>
          <a:lstStyle/>
          <a:p>
            <a:pPr lvl="0"/>
            <a:endParaRPr lang="zh-CN" altLang="en-US" dirty="0">
              <a:latin typeface="华文新魏" panose="02010800040101010101" pitchFamily="2" charset="-122"/>
              <a:ea typeface="华文新魏" panose="02010800040101010101" pitchFamily="2" charset="-122"/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2" descr="a_1"/>
          <p:cNvPicPr>
            <a:picLocks noChangeAspect="1"/>
          </p:cNvPicPr>
          <p:nvPr/>
        </p:nvPicPr>
        <p:blipFill>
          <a:blip r:embed="rId2"/>
          <a:srcRect l="2174"/>
          <a:stretch>
            <a:fillRect/>
          </a:stretch>
        </p:blipFill>
        <p:spPr>
          <a:xfrm>
            <a:off x="0" y="1549400"/>
            <a:ext cx="9144000" cy="5308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" name="Rectangle 22"/>
          <p:cNvSpPr>
            <a:spLocks noChangeArrowheads="1"/>
          </p:cNvSpPr>
          <p:nvPr/>
        </p:nvSpPr>
        <p:spPr bwMode="gray">
          <a:xfrm>
            <a:off x="0" y="2057400"/>
            <a:ext cx="9144000" cy="1371600"/>
          </a:xfrm>
          <a:prstGeom prst="rect">
            <a:avLst/>
          </a:prstGeom>
          <a:gradFill rotWithShape="1">
            <a:gsLst>
              <a:gs pos="0">
                <a:srgbClr val="3191D3"/>
              </a:gs>
              <a:gs pos="100000">
                <a:srgbClr val="3191D3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新魏" panose="02010800040101010101" pitchFamily="2" charset="-122"/>
              <a:ea typeface="华文新魏" panose="02010800040101010101" pitchFamily="2" charset="-122"/>
              <a:cs typeface="+mn-cs"/>
            </a:endParaRPr>
          </a:p>
        </p:txBody>
      </p:sp>
      <p:sp>
        <p:nvSpPr>
          <p:cNvPr id="27" name="Line 26"/>
          <p:cNvSpPr>
            <a:spLocks noChangeShapeType="1"/>
          </p:cNvSpPr>
          <p:nvPr/>
        </p:nvSpPr>
        <p:spPr bwMode="auto">
          <a:xfrm>
            <a:off x="0" y="3352800"/>
            <a:ext cx="9144000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Rectangle 29"/>
          <p:cNvSpPr>
            <a:spLocks noChangeArrowheads="1"/>
          </p:cNvSpPr>
          <p:nvPr/>
        </p:nvSpPr>
        <p:spPr bwMode="gray">
          <a:xfrm>
            <a:off x="0" y="0"/>
            <a:ext cx="9142413" cy="1447800"/>
          </a:xfrm>
          <a:prstGeom prst="rect">
            <a:avLst/>
          </a:prstGeom>
          <a:gradFill rotWithShape="1">
            <a:gsLst>
              <a:gs pos="0">
                <a:srgbClr val="81CFEB">
                  <a:alpha val="19000"/>
                </a:srgbClr>
              </a:gs>
              <a:gs pos="100000">
                <a:srgbClr val="81CFEB">
                  <a:gamma/>
                  <a:tint val="0"/>
                  <a:invGamma/>
                </a:srgbClr>
              </a:gs>
            </a:gsLst>
            <a:lin ang="5400000" scaled="1"/>
          </a:gradFill>
          <a:ln w="0" algn="ctr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05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13" y="5864225"/>
            <a:ext cx="1255712" cy="8350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3025" y="4273550"/>
            <a:ext cx="1249363" cy="914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25" y="5126038"/>
            <a:ext cx="1244600" cy="8239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3025" y="5864225"/>
            <a:ext cx="1249363" cy="8112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6850" y="5864225"/>
            <a:ext cx="1231900" cy="8175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6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3025" y="5126038"/>
            <a:ext cx="1238250" cy="82391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61" name="Picture 10" descr="uestc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3400" y="152400"/>
            <a:ext cx="1430338" cy="14287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6" name="TextBox 35"/>
          <p:cNvSpPr txBox="1"/>
          <p:nvPr/>
        </p:nvSpPr>
        <p:spPr>
          <a:xfrm>
            <a:off x="2895600" y="762000"/>
            <a:ext cx="4343400" cy="830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pitchFamily="2" charset="-122"/>
              <a:ea typeface="华文行楷" panose="02010800040101010101" pitchFamily="2" charset="-122"/>
              <a:cs typeface="+mn-cs"/>
            </a:endParaRPr>
          </a:p>
        </p:txBody>
      </p:sp>
      <p:pic>
        <p:nvPicPr>
          <p:cNvPr id="2063" name="矩形 39"/>
          <p:cNvPicPr/>
          <p:nvPr/>
        </p:nvPicPr>
        <p:blipFill>
          <a:blip r:embed="rId10"/>
          <a:stretch>
            <a:fillRect/>
          </a:stretch>
        </p:blipFill>
        <p:spPr>
          <a:xfrm>
            <a:off x="3657600" y="228600"/>
            <a:ext cx="4876800" cy="1676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8" name="Line 26"/>
          <p:cNvSpPr>
            <a:spLocks noChangeShapeType="1"/>
          </p:cNvSpPr>
          <p:nvPr/>
        </p:nvSpPr>
        <p:spPr bwMode="auto">
          <a:xfrm>
            <a:off x="0" y="2133600"/>
            <a:ext cx="9144000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9" name="副标题 2"/>
          <p:cNvSpPr txBox="1"/>
          <p:nvPr/>
        </p:nvSpPr>
        <p:spPr bwMode="auto">
          <a:xfrm>
            <a:off x="381000" y="4381500"/>
            <a:ext cx="4229100" cy="2019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通信与信息工程学院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无线通信与嵌入式系统实验室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Comic Sans MS" panose="030F0702030302020204" pitchFamily="66" charset="0"/>
              <a:ea typeface="隶书" panose="02010509060101010101" pitchFamily="49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阎   波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email: yanboyu@uestc.edu.cn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  </a:t>
            </a:r>
            <a:r>
              <a:rPr kumimoji="0" lang="en-US" altLang="zh-CN" sz="20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tel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： 028-61831107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Comic Sans MS" panose="030F0702030302020204" pitchFamily="66" charset="0"/>
              <a:ea typeface="隶书" panose="02010509060101010101" pitchFamily="49" charset="-122"/>
              <a:cs typeface="+mn-cs"/>
            </a:endParaRPr>
          </a:p>
        </p:txBody>
      </p:sp>
      <p:pic>
        <p:nvPicPr>
          <p:cNvPr id="2050" name="Picture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" name="文本占位符 21"/>
          <p:cNvSpPr>
            <a:spLocks noGrp="1"/>
          </p:cNvSpPr>
          <p:nvPr>
            <p:ph type="body" sz="quarter" idx="10"/>
          </p:nvPr>
        </p:nvSpPr>
        <p:spPr>
          <a:xfrm>
            <a:off x="0" y="2209800"/>
            <a:ext cx="9144000" cy="1066800"/>
          </a:xfrm>
        </p:spPr>
        <p:txBody>
          <a:bodyPr/>
          <a:lstStyle>
            <a:lvl1pPr algn="ctr">
              <a:buNone/>
              <a:defRPr sz="6000" b="0">
                <a:solidFill>
                  <a:schemeClr val="accent3">
                    <a:lumMod val="95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400" y="0"/>
            <a:ext cx="8610600" cy="685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85800"/>
            <a:ext cx="8686800" cy="59436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1000" y="6629400"/>
            <a:ext cx="1143000" cy="2286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2A9A5CA-24BF-4D17-9A52-17CC982EB9D7}" type="datetime1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2025/6/20 Friday</a:t>
            </a:fld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omic Sans MS" panose="030F0702030302020204" pitchFamily="66" charset="0"/>
              <a:ea typeface="隶书" panose="02010509060101010101" pitchFamily="49" charset="-122"/>
              <a:cs typeface="+mn-cs"/>
            </a:endParaRPr>
          </a:p>
        </p:txBody>
      </p:sp>
      <p:sp>
        <p:nvSpPr>
          <p:cNvPr id="25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3962400" y="6705600"/>
            <a:ext cx="609600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algn="r"/>
            <a:fld id="{9A0DB2DC-4C9A-4742-B13C-FB6460FD3503}" type="slidenum">
              <a:rPr lang="zh-CN" altLang="en-US" dirty="0">
                <a:latin typeface="Comic Sans MS" panose="030F0702030302020204" pitchFamily="66" charset="0"/>
              </a:rPr>
              <a:t>‹#›</a:t>
            </a:fld>
            <a:endParaRPr lang="zh-CN" altLang="en-US" dirty="0">
              <a:latin typeface="Comic Sans MS" panose="030F0702030302020204" pitchFamily="66" charset="0"/>
            </a:endParaRPr>
          </a:p>
        </p:txBody>
      </p:sp>
      <p:sp>
        <p:nvSpPr>
          <p:cNvPr id="26" name="页脚占位符 2"/>
          <p:cNvSpPr>
            <a:spLocks noGrp="1"/>
          </p:cNvSpPr>
          <p:nvPr>
            <p:ph type="ftr" sz="quarter" idx="3"/>
          </p:nvPr>
        </p:nvSpPr>
        <p:spPr>
          <a:xfrm>
            <a:off x="4495800" y="6705600"/>
            <a:ext cx="381000" cy="152400"/>
          </a:xfrm>
          <a:prstGeom prst="rect">
            <a:avLst/>
          </a:prstGeom>
        </p:spPr>
        <p:txBody>
          <a:bodyPr lIns="0" tIns="0" rIns="0" bIns="0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/ 75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1000" y="6629400"/>
            <a:ext cx="1143000" cy="2286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B4B571F-19AE-454E-A46F-D89DC142124C}" type="datetime1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2025/6/20 Friday</a:t>
            </a:fld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omic Sans MS" panose="030F0702030302020204" pitchFamily="66" charset="0"/>
              <a:ea typeface="隶书" panose="02010509060101010101" pitchFamily="49" charset="-122"/>
              <a:cs typeface="+mn-cs"/>
            </a:endParaRPr>
          </a:p>
        </p:txBody>
      </p:sp>
      <p:sp>
        <p:nvSpPr>
          <p:cNvPr id="25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3962400" y="6705600"/>
            <a:ext cx="609600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algn="r"/>
            <a:fld id="{9A0DB2DC-4C9A-4742-B13C-FB6460FD3503}" type="slidenum">
              <a:rPr lang="zh-CN" altLang="en-US" dirty="0">
                <a:latin typeface="Comic Sans MS" panose="030F0702030302020204" pitchFamily="66" charset="0"/>
              </a:rPr>
              <a:t>‹#›</a:t>
            </a:fld>
            <a:endParaRPr lang="zh-CN" altLang="en-US" dirty="0">
              <a:latin typeface="Comic Sans MS" panose="030F0702030302020204" pitchFamily="66" charset="0"/>
            </a:endParaRPr>
          </a:p>
        </p:txBody>
      </p:sp>
      <p:sp>
        <p:nvSpPr>
          <p:cNvPr id="26" name="页脚占位符 2"/>
          <p:cNvSpPr>
            <a:spLocks noGrp="1"/>
          </p:cNvSpPr>
          <p:nvPr>
            <p:ph type="ftr" sz="quarter" idx="3"/>
          </p:nvPr>
        </p:nvSpPr>
        <p:spPr>
          <a:xfrm>
            <a:off x="4495800" y="6705600"/>
            <a:ext cx="381000" cy="152400"/>
          </a:xfrm>
          <a:prstGeom prst="rect">
            <a:avLst/>
          </a:prstGeom>
        </p:spPr>
        <p:txBody>
          <a:bodyPr lIns="0" tIns="0" rIns="0" bIns="0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/ 32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标题和文本在内容之上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3938588"/>
            <a:ext cx="8229600" cy="21875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4" name="日期占位符 4"/>
          <p:cNvSpPr>
            <a:spLocks noGrp="1"/>
          </p:cNvSpPr>
          <p:nvPr>
            <p:ph type="dt" sz="half" idx="1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FC8133F-567D-4429-A01E-18F1EAA6E5D7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2025/6/20 Friday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omic Sans MS" panose="030F0702030302020204" pitchFamily="66" charset="0"/>
              <a:ea typeface="隶书" panose="02010509060101010101" pitchFamily="49" charset="-122"/>
              <a:cs typeface="+mn-cs"/>
            </a:endParaRPr>
          </a:p>
        </p:txBody>
      </p:sp>
      <p:sp>
        <p:nvSpPr>
          <p:cNvPr id="25" name="页脚占位符 5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6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algn="r"/>
            <a:fld id="{9A0DB2DC-4C9A-4742-B13C-FB6460FD3503}" type="slidenum">
              <a:rPr lang="zh-CN" altLang="en-US" dirty="0">
                <a:latin typeface="Comic Sans MS" panose="030F0702030302020204" pitchFamily="66" charset="0"/>
              </a:rPr>
              <a:t>‹#›</a:t>
            </a:fld>
            <a:endParaRPr lang="zh-CN" altLang="en-US" dirty="0"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Rectangle 13"/>
          <p:cNvSpPr>
            <a:spLocks noChangeArrowheads="1"/>
          </p:cNvSpPr>
          <p:nvPr/>
        </p:nvSpPr>
        <p:spPr bwMode="gray">
          <a:xfrm>
            <a:off x="0" y="0"/>
            <a:ext cx="9144000" cy="685800"/>
          </a:xfrm>
          <a:prstGeom prst="rect">
            <a:avLst/>
          </a:prstGeom>
          <a:gradFill rotWithShape="1">
            <a:gsLst>
              <a:gs pos="0">
                <a:srgbClr val="81CFEB"/>
              </a:gs>
              <a:gs pos="100000">
                <a:srgbClr val="81CFEB">
                  <a:gamma/>
                  <a:tint val="0"/>
                  <a:invGamma/>
                </a:srgbClr>
              </a:gs>
            </a:gsLst>
            <a:lin ang="5400000" scaled="1"/>
          </a:gradFill>
          <a:ln w="0" algn="ctr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030" name="Group 31"/>
          <p:cNvGrpSpPr/>
          <p:nvPr/>
        </p:nvGrpSpPr>
        <p:grpSpPr>
          <a:xfrm rot="10800000">
            <a:off x="8540115" y="76200"/>
            <a:ext cx="527685" cy="340360"/>
            <a:chOff x="5216" y="628"/>
            <a:chExt cx="546" cy="543"/>
          </a:xfrm>
        </p:grpSpPr>
        <p:sp>
          <p:nvSpPr>
            <p:cNvPr id="1038" name="Rectangle 14"/>
            <p:cNvSpPr>
              <a:spLocks noChangeArrowheads="1"/>
            </p:cNvSpPr>
            <p:nvPr/>
          </p:nvSpPr>
          <p:spPr bwMode="gray">
            <a:xfrm rot="-5400000">
              <a:off x="5221" y="664"/>
              <a:ext cx="166" cy="166"/>
            </a:xfrm>
            <a:prstGeom prst="rect">
              <a:avLst/>
            </a:prstGeom>
            <a:solidFill>
              <a:srgbClr val="297CDD">
                <a:alpha val="89999"/>
              </a:srgbClr>
            </a:solidFill>
            <a:ln w="19050" algn="ctr">
              <a:solidFill>
                <a:schemeClr val="bg1">
                  <a:alpha val="70000"/>
                </a:schemeClr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39" name="Rectangle 15"/>
            <p:cNvSpPr>
              <a:spLocks noChangeArrowheads="1"/>
            </p:cNvSpPr>
            <p:nvPr/>
          </p:nvSpPr>
          <p:spPr bwMode="gray">
            <a:xfrm rot="-5400000">
              <a:off x="5411" y="630"/>
              <a:ext cx="166" cy="166"/>
            </a:xfrm>
            <a:prstGeom prst="rect">
              <a:avLst/>
            </a:prstGeom>
            <a:solidFill>
              <a:srgbClr val="297CDD">
                <a:alpha val="60001"/>
              </a:srgbClr>
            </a:solidFill>
            <a:ln w="19050" algn="ctr">
              <a:solidFill>
                <a:schemeClr val="bg1">
                  <a:alpha val="70000"/>
                </a:schemeClr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40" name="Rectangle 16"/>
            <p:cNvSpPr>
              <a:spLocks noChangeArrowheads="1"/>
            </p:cNvSpPr>
            <p:nvPr/>
          </p:nvSpPr>
          <p:spPr bwMode="gray">
            <a:xfrm rot="-5400000">
              <a:off x="5596" y="627"/>
              <a:ext cx="165" cy="168"/>
            </a:xfrm>
            <a:prstGeom prst="rect">
              <a:avLst/>
            </a:prstGeom>
            <a:solidFill>
              <a:srgbClr val="297CDD">
                <a:alpha val="85001"/>
              </a:srgbClr>
            </a:solidFill>
            <a:ln w="19050" algn="ctr">
              <a:solidFill>
                <a:schemeClr val="bg1">
                  <a:alpha val="70000"/>
                </a:schemeClr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41" name="Rectangle 17"/>
            <p:cNvSpPr>
              <a:spLocks noChangeArrowheads="1"/>
            </p:cNvSpPr>
            <p:nvPr/>
          </p:nvSpPr>
          <p:spPr bwMode="gray">
            <a:xfrm rot="-5400000">
              <a:off x="5406" y="815"/>
              <a:ext cx="166" cy="168"/>
            </a:xfrm>
            <a:prstGeom prst="rect">
              <a:avLst/>
            </a:prstGeom>
            <a:solidFill>
              <a:srgbClr val="297CDD"/>
            </a:solidFill>
            <a:ln w="19050" algn="ctr">
              <a:solidFill>
                <a:schemeClr val="bg1">
                  <a:alpha val="70000"/>
                </a:schemeClr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42" name="Rectangle 18"/>
            <p:cNvSpPr>
              <a:spLocks noChangeArrowheads="1"/>
            </p:cNvSpPr>
            <p:nvPr/>
          </p:nvSpPr>
          <p:spPr bwMode="gray">
            <a:xfrm rot="-5400000">
              <a:off x="5237" y="893"/>
              <a:ext cx="167" cy="166"/>
            </a:xfrm>
            <a:prstGeom prst="rect">
              <a:avLst/>
            </a:prstGeom>
            <a:solidFill>
              <a:srgbClr val="297CDD">
                <a:alpha val="60001"/>
              </a:srgbClr>
            </a:solidFill>
            <a:ln w="19050" algn="ctr">
              <a:solidFill>
                <a:schemeClr val="bg1">
                  <a:alpha val="70000"/>
                </a:schemeClr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43" name="Rectangle 19"/>
            <p:cNvSpPr>
              <a:spLocks noChangeArrowheads="1"/>
            </p:cNvSpPr>
            <p:nvPr/>
          </p:nvSpPr>
          <p:spPr bwMode="gray">
            <a:xfrm rot="-5400000">
              <a:off x="5237" y="1080"/>
              <a:ext cx="166" cy="166"/>
            </a:xfrm>
            <a:prstGeom prst="rect">
              <a:avLst/>
            </a:prstGeom>
            <a:solidFill>
              <a:srgbClr val="297CDD">
                <a:alpha val="89999"/>
              </a:srgbClr>
            </a:solidFill>
            <a:ln w="19050" algn="ctr">
              <a:solidFill>
                <a:schemeClr val="bg1">
                  <a:alpha val="70000"/>
                </a:schemeClr>
              </a:solidFill>
              <a:miter lim="800000"/>
            </a:ln>
            <a:effectLst/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050" name="Rectangle 26"/>
          <p:cNvSpPr>
            <a:spLocks noChangeArrowheads="1"/>
          </p:cNvSpPr>
          <p:nvPr/>
        </p:nvSpPr>
        <p:spPr bwMode="gray">
          <a:xfrm>
            <a:off x="96838" y="0"/>
            <a:ext cx="207963" cy="6858000"/>
          </a:xfrm>
          <a:prstGeom prst="rect">
            <a:avLst/>
          </a:prstGeom>
          <a:solidFill>
            <a:srgbClr val="4A9ACC">
              <a:alpha val="80000"/>
            </a:srgbClr>
          </a:solidFill>
          <a:ln w="28575" algn="ctr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51" name="Rectangle 27"/>
          <p:cNvSpPr>
            <a:spLocks noChangeArrowheads="1"/>
          </p:cNvSpPr>
          <p:nvPr/>
        </p:nvSpPr>
        <p:spPr bwMode="gray">
          <a:xfrm>
            <a:off x="-12700" y="0"/>
            <a:ext cx="165100" cy="6884988"/>
          </a:xfrm>
          <a:prstGeom prst="rect">
            <a:avLst/>
          </a:prstGeom>
          <a:gradFill rotWithShape="1">
            <a:gsLst>
              <a:gs pos="0">
                <a:srgbClr val="4A9ACC">
                  <a:gamma/>
                  <a:shade val="28627"/>
                  <a:invGamma/>
                </a:srgbClr>
              </a:gs>
              <a:gs pos="100000">
                <a:srgbClr val="4A9ACC"/>
              </a:gs>
            </a:gsLst>
            <a:lin ang="18900000" scaled="1"/>
          </a:gradFill>
          <a:ln w="28575" algn="ctr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53" name="Rectangle 29"/>
          <p:cNvSpPr>
            <a:spLocks noChangeArrowheads="1"/>
          </p:cNvSpPr>
          <p:nvPr/>
        </p:nvSpPr>
        <p:spPr bwMode="gray">
          <a:xfrm>
            <a:off x="288925" y="0"/>
            <a:ext cx="92075" cy="6865938"/>
          </a:xfrm>
          <a:prstGeom prst="rect">
            <a:avLst/>
          </a:prstGeom>
          <a:solidFill>
            <a:srgbClr val="4A9ACC">
              <a:alpha val="53999"/>
            </a:srgbClr>
          </a:solidFill>
          <a:ln w="28575" algn="ctr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1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001000" y="6629400"/>
            <a:ext cx="1143000" cy="2286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  <a:latin typeface="Comic Sans MS" panose="030F0702030302020204" pitchFamily="66" charset="0"/>
                <a:ea typeface="隶书" panose="02010509060101010101" pitchFamily="49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9D19F30-6F28-41B2-A440-5143150E896F}" type="datetime1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2025/6/20 Friday</a:t>
            </a:fld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omic Sans MS" panose="030F0702030302020204" pitchFamily="66" charset="0"/>
              <a:ea typeface="隶书" panose="02010509060101010101" pitchFamily="49" charset="-122"/>
              <a:cs typeface="+mn-cs"/>
            </a:endParaRPr>
          </a:p>
        </p:txBody>
      </p:sp>
      <p:sp>
        <p:nvSpPr>
          <p:cNvPr id="22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3962400" y="6705600"/>
            <a:ext cx="609600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7F7F7F"/>
                </a:solidFill>
                <a:latin typeface="Comic Sans MS" panose="030F0702030302020204" pitchFamily="66" charset="0"/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  <p:sp>
        <p:nvSpPr>
          <p:cNvPr id="23" name="页脚占位符 2"/>
          <p:cNvSpPr>
            <a:spLocks noGrp="1"/>
          </p:cNvSpPr>
          <p:nvPr>
            <p:ph type="ftr" sz="quarter" idx="3"/>
          </p:nvPr>
        </p:nvSpPr>
        <p:spPr>
          <a:xfrm>
            <a:off x="4495800" y="6705600"/>
            <a:ext cx="381000" cy="152400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  <a:latin typeface="Comic Sans MS" panose="030F0702030302020204" pitchFamily="66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/ 32</a:t>
            </a:r>
          </a:p>
        </p:txBody>
      </p:sp>
      <p:sp>
        <p:nvSpPr>
          <p:cNvPr id="2" name="文本框 1"/>
          <p:cNvSpPr txBox="1"/>
          <p:nvPr userDrawn="1"/>
        </p:nvSpPr>
        <p:spPr>
          <a:xfrm>
            <a:off x="-37465" y="2314575"/>
            <a:ext cx="494665" cy="255333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1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重庆理工大学通信工程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lang="zh-CN" altLang="en-US" sz="3600" b="1" kern="1200" dirty="0">
          <a:ln w="6350">
            <a:noFill/>
          </a:ln>
          <a:solidFill>
            <a:srgbClr val="00206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2060"/>
          </a:solidFill>
          <a:latin typeface="Corbel" panose="020B0503020204020204" pitchFamily="34" charset="0"/>
          <a:ea typeface="华文楷体" panose="0201060004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2060"/>
          </a:solidFill>
          <a:latin typeface="Corbel" panose="020B0503020204020204" pitchFamily="34" charset="0"/>
          <a:ea typeface="华文楷体" panose="0201060004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2060"/>
          </a:solidFill>
          <a:latin typeface="Corbel" panose="020B0503020204020204" pitchFamily="34" charset="0"/>
          <a:ea typeface="华文楷体" panose="0201060004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2060"/>
          </a:solidFill>
          <a:latin typeface="Corbel" panose="020B0503020204020204" pitchFamily="34" charset="0"/>
          <a:ea typeface="华文楷体" panose="0201060004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  <a:ea typeface="华文中宋" panose="0201060004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  <a:ea typeface="华文中宋" panose="0201060004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  <a:ea typeface="华文中宋" panose="0201060004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  <a:ea typeface="华文中宋" panose="02010600040101010101" pitchFamily="2" charset="-122"/>
        </a:defRPr>
      </a:lvl9pPr>
    </p:titleStyle>
    <p:bodyStyle>
      <a:lvl1pPr marL="571500" indent="-571500" algn="l" rtl="0" eaLnBrk="0" fontAlgn="base" hangingPunct="0">
        <a:spcBef>
          <a:spcPct val="20000"/>
        </a:spcBef>
        <a:spcAft>
          <a:spcPct val="0"/>
        </a:spcAft>
        <a:buAutoNum type="ea1JpnChsDbPeriod"/>
        <a:defRPr sz="2800" b="1">
          <a:solidFill>
            <a:schemeClr val="tx1"/>
          </a:solidFill>
          <a:latin typeface="Comic Sans MS" panose="030F0702030302020204" pitchFamily="66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b="1">
          <a:solidFill>
            <a:schemeClr val="tx1"/>
          </a:solidFill>
          <a:latin typeface="Comic Sans MS" panose="030F0702030302020204" pitchFamily="66" charset="0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b="1">
          <a:solidFill>
            <a:schemeClr val="tx1"/>
          </a:solidFill>
          <a:latin typeface="Comic Sans MS" panose="030F0702030302020204" pitchFamily="66" charset="0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b="1">
          <a:solidFill>
            <a:schemeClr val="tx1"/>
          </a:solidFill>
          <a:latin typeface="Comic Sans MS" panose="030F0702030302020204" pitchFamily="66" charset="0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b="1">
          <a:solidFill>
            <a:schemeClr val="tx1"/>
          </a:solidFill>
          <a:latin typeface="Comic Sans MS" panose="030F0702030302020204" pitchFamily="66" charset="0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8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1.xml"/><Relationship Id="rId5" Type="http://schemas.openxmlformats.org/officeDocument/2006/relationships/slide" Target="slide48.xml"/><Relationship Id="rId4" Type="http://schemas.openxmlformats.org/officeDocument/2006/relationships/slide" Target="slide4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37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37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37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37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37.xm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.xml"/><Relationship Id="rId5" Type="http://schemas.openxmlformats.org/officeDocument/2006/relationships/slide" Target="slide66.xml"/><Relationship Id="rId4" Type="http://schemas.openxmlformats.org/officeDocument/2006/relationships/slide" Target="slide5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" Target="slide55.xm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" Target="slide55.xm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25.xml"/><Relationship Id="rId3" Type="http://schemas.openxmlformats.org/officeDocument/2006/relationships/slide" Target="slide3.xml"/><Relationship Id="rId7" Type="http://schemas.openxmlformats.org/officeDocument/2006/relationships/slide" Target="slide55.xml"/><Relationship Id="rId12" Type="http://schemas.openxmlformats.org/officeDocument/2006/relationships/slide" Target="slide18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4.xml"/><Relationship Id="rId11" Type="http://schemas.openxmlformats.org/officeDocument/2006/relationships/slide" Target="slide13.xml"/><Relationship Id="rId5" Type="http://schemas.openxmlformats.org/officeDocument/2006/relationships/slide" Target="slide37.xml"/><Relationship Id="rId10" Type="http://schemas.openxmlformats.org/officeDocument/2006/relationships/slide" Target="slide11.xml"/><Relationship Id="rId4" Type="http://schemas.openxmlformats.org/officeDocument/2006/relationships/slide" Target="slide31.xml"/><Relationship Id="rId9" Type="http://schemas.openxmlformats.org/officeDocument/2006/relationships/slide" Target="slide7.xml"/><Relationship Id="rId14" Type="http://schemas.openxmlformats.org/officeDocument/2006/relationships/slide" Target="slide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title"/>
          </p:nvPr>
        </p:nvSpPr>
        <p:spPr>
          <a:xfrm>
            <a:off x="304800" y="838200"/>
            <a:ext cx="8686800" cy="685800"/>
          </a:xfrm>
        </p:spPr>
        <p:txBody>
          <a:bodyPr vert="horz" wrap="square" lIns="91440" tIns="45720" rIns="91440" bIns="45720" anchor="ctr"/>
          <a:lstStyle/>
          <a:p>
            <a:pPr algn="ctr" eaLnBrk="1" hangingPunct="1">
              <a:spcBef>
                <a:spcPts val="1200"/>
              </a:spcBef>
            </a:pPr>
            <a:r>
              <a:rPr lang="zh-CN" altLang="en-US" sz="4400" dirty="0">
                <a:latin typeface="Comic Sans MS" panose="030F0702030302020204" pitchFamily="66" charset="0"/>
              </a:rPr>
              <a:t>第九章 </a:t>
            </a:r>
            <a:r>
              <a:rPr lang="en-US" altLang="zh-CN" sz="4400" dirty="0">
                <a:latin typeface="Comic Sans MS" panose="030F0702030302020204" pitchFamily="66" charset="0"/>
              </a:rPr>
              <a:t>ARM</a:t>
            </a:r>
            <a:r>
              <a:rPr lang="zh-CN" altLang="en-US" sz="4400" dirty="0">
                <a:latin typeface="Comic Sans MS" panose="030F0702030302020204" pitchFamily="66" charset="0"/>
              </a:rPr>
              <a:t>程序设计</a:t>
            </a:r>
          </a:p>
        </p:txBody>
      </p:sp>
      <p:sp>
        <p:nvSpPr>
          <p:cNvPr id="15" name="内容占位符 2"/>
          <p:cNvSpPr txBox="1"/>
          <p:nvPr/>
        </p:nvSpPr>
        <p:spPr bwMode="auto">
          <a:xfrm>
            <a:off x="609600" y="2362200"/>
            <a:ext cx="7924800" cy="25901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/>
          <a:lstStyle/>
          <a:p>
            <a:pPr marL="548005" marR="0" indent="-411480" defTabSz="914400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0" lang="en-US" altLang="zh-CN" sz="3200" b="1" kern="1200" cap="none" spc="0" normalizeH="0" baseline="0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9.1  ARM</a:t>
            </a:r>
            <a:r>
              <a:rPr kumimoji="0" lang="zh-CN" altLang="en-US" sz="3200" b="1" kern="1200" cap="none" spc="0" normalizeH="0" baseline="0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程序</a:t>
            </a:r>
            <a:r>
              <a:rPr lang="zh-CN" altLang="en-US" sz="3200" b="1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sym typeface="+mn-ea"/>
              </a:rPr>
              <a:t>开发环境</a:t>
            </a:r>
          </a:p>
          <a:p>
            <a:pPr marL="548005" marR="0" indent="-411480" defTabSz="914400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0" lang="en-US" altLang="zh-CN" sz="3200" b="1" kern="1200" cap="none" spc="0" normalizeH="0" baseline="0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9.2  ARM</a:t>
            </a:r>
            <a:r>
              <a:rPr kumimoji="0" lang="zh-CN" altLang="en-US" sz="3200" b="1" kern="1200" cap="none" spc="0" normalizeH="0" baseline="0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汇编语言程序设计技术</a:t>
            </a:r>
          </a:p>
          <a:p>
            <a:pPr marL="541655" marR="0" lvl="2" indent="-450850" algn="l" defTabSz="914400" rtl="0">
              <a:lnSpc>
                <a:spcPct val="150000"/>
              </a:lnSpc>
              <a:spcBef>
                <a:spcPts val="12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9.3  ARM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“汇编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+C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”混合编程技术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omic Sans MS" panose="030F0702030302020204" pitchFamily="66" charset="0"/>
              <a:ea typeface="华文细黑" panose="02010600040101010101" pitchFamily="2" charset="-122"/>
              <a:cs typeface="+mn-cs"/>
            </a:endParaRPr>
          </a:p>
          <a:p>
            <a:pPr marL="1167130" marR="0" lvl="2" indent="-450850" algn="l" defTabSz="914400" rtl="0" eaLnBrk="1" fontAlgn="base" latinLnBrk="0" hangingPunct="1">
              <a:lnSpc>
                <a:spcPts val="4000"/>
              </a:lnSpc>
              <a:spcBef>
                <a:spcPts val="1200"/>
              </a:spcBef>
              <a:spcAft>
                <a:spcPct val="0"/>
              </a:spcAft>
              <a:buClr>
                <a:srgbClr val="0000FF"/>
              </a:buClr>
              <a:buSzTx/>
              <a:buFont typeface="Corbel" panose="020B0503020204020204" pitchFamily="34" charset="0"/>
              <a:buAutoNum type="arabicPeriod"/>
              <a:defRPr/>
            </a:pP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omic Sans MS" panose="030F0702030302020204" pitchFamily="66" charset="0"/>
              <a:ea typeface="华文细黑" panose="02010600040101010101" pitchFamily="2" charset="-122"/>
              <a:cs typeface="+mn-cs"/>
            </a:endParaRPr>
          </a:p>
        </p:txBody>
      </p:sp>
      <p:sp>
        <p:nvSpPr>
          <p:cNvPr id="18" name="日期占位符 3"/>
          <p:cNvSpPr txBox="1">
            <a:spLocks noGrp="1"/>
          </p:cNvSpPr>
          <p:nvPr>
            <p:ph type="dt" sz="half" idx="2"/>
          </p:nvPr>
        </p:nvSpPr>
        <p:spPr bwMode="auto"/>
        <p:txBody>
          <a:bodyPr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08BC45B-DE71-476B-9FEE-2A64D8F65607}" type="datetime1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2025/6/20 Friday</a:t>
            </a:fld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omic Sans MS" panose="030F0702030302020204" pitchFamily="66" charset="0"/>
              <a:ea typeface="隶书" panose="02010509060101010101" pitchFamily="49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/>
          </p:cNvSpPr>
          <p:nvPr>
            <p:ph type="title"/>
          </p:nvPr>
        </p:nvSpPr>
        <p:spPr>
          <a:xfrm>
            <a:off x="457200" y="158750"/>
            <a:ext cx="7772400" cy="6032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汇编控制伪指令 </a:t>
            </a:r>
          </a:p>
        </p:txBody>
      </p:sp>
      <p:sp>
        <p:nvSpPr>
          <p:cNvPr id="14348" name="Rectangle 159"/>
          <p:cNvSpPr/>
          <p:nvPr/>
        </p:nvSpPr>
        <p:spPr>
          <a:xfrm>
            <a:off x="796290" y="4455795"/>
            <a:ext cx="2522220" cy="101473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 algn="just"/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这三个符号（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</a:t>
            </a:r>
            <a:r>
              <a:rPr lang="en-US" altLang="zh-CN" sz="2000" b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方正书宋_GBK" panose="03000509000000000000" charset="-122"/>
                <a:cs typeface="Times New Roman" panose="02020603050405020304" pitchFamily="18" charset="0"/>
                <a:sym typeface="+mn-ea"/>
              </a:rPr>
              <a:t>F</a:t>
            </a:r>
            <a:r>
              <a:rPr lang="zh-CN" altLang="en-US" sz="2000" b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方正书宋_GBK" panose="03000509000000000000" charset="-122"/>
                <a:cs typeface="Times New Roman" panose="02020603050405020304" pitchFamily="18" charset="0"/>
                <a:sym typeface="+mn-ea"/>
              </a:rPr>
              <a:t>、</a:t>
            </a:r>
            <a:r>
              <a:rPr lang="en-US" altLang="zh-CN" sz="2000" b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方正书宋_GBK" panose="03000509000000000000" charset="-122"/>
                <a:cs typeface="Times New Roman" panose="02020603050405020304" pitchFamily="18" charset="0"/>
                <a:sym typeface="+mn-ea"/>
              </a:rPr>
              <a:t>ELSE</a:t>
            </a:r>
            <a:r>
              <a:rPr lang="zh-CN" altLang="en-US" sz="2000" b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方正书宋_GBK" panose="03000509000000000000" charset="-122"/>
                <a:cs typeface="Times New Roman" panose="02020603050405020304" pitchFamily="18" charset="0"/>
                <a:sym typeface="+mn-ea"/>
              </a:rPr>
              <a:t>和</a:t>
            </a:r>
            <a:r>
              <a:rPr lang="en-US" altLang="zh-CN" sz="2000" b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方正书宋_GBK" panose="03000509000000000000" charset="-122"/>
                <a:cs typeface="Times New Roman" panose="02020603050405020304" pitchFamily="18" charset="0"/>
                <a:sym typeface="+mn-ea"/>
              </a:rPr>
              <a:t>ENDIF</a:t>
            </a:r>
            <a:r>
              <a:rPr lang="zh-CN" altLang="en-US" sz="2000" b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方正书宋_GBK" panose="03000509000000000000" charset="-122"/>
                <a:cs typeface="Times New Roman" panose="02020603050405020304" pitchFamily="18" charset="0"/>
                <a:sym typeface="+mn-ea"/>
              </a:rPr>
              <a:t>）</a:t>
            </a: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连用，进行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条件</a:t>
            </a: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汇编：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</a:t>
            </a:r>
          </a:p>
        </p:txBody>
      </p:sp>
      <p:sp>
        <p:nvSpPr>
          <p:cNvPr id="20484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graphicFrame>
        <p:nvGraphicFramePr>
          <p:cNvPr id="686182" name="Group 102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426085" y="847725"/>
          <a:ext cx="8548370" cy="3295650"/>
        </p:xfrm>
        <a:graphic>
          <a:graphicData uri="http://schemas.openxmlformats.org/drawingml/2006/table">
            <a:tbl>
              <a:tblPr/>
              <a:tblGrid>
                <a:gridCol w="21932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5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18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助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记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符</a:t>
                      </a:r>
                      <a:endParaRPr kumimoji="0" lang="zh-CN" altLang="en-US" sz="4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指令功能描述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IF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ELSE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ENDIF</a:t>
                      </a:r>
                      <a:endParaRPr kumimoji="0" lang="en-US" altLang="zh-CN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根据条件成立与否决定是否编译某个指令序列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WHILE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WEND</a:t>
                      </a:r>
                      <a:endParaRPr kumimoji="0" lang="en-US" altLang="zh-CN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根据条件成立与否决定是否循环编译某个指令序列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40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MACRO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MEND</a:t>
                      </a:r>
                      <a:endParaRPr kumimoji="0" lang="en-US" altLang="zh-CN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将一段代码用一个标号替代，可在程序中多次调用该段代码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18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MEXIT</a:t>
                      </a:r>
                      <a:endParaRPr kumimoji="0" lang="en-US" altLang="zh-CN" sz="4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从宏定义中跳转出去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3867785" y="4455795"/>
            <a:ext cx="2811145" cy="1938020"/>
          </a:xfrm>
          <a:prstGeom prst="rect">
            <a:avLst/>
          </a:prstGeom>
          <a:noFill/>
          <a:ln w="28575" cmpd="dbl">
            <a:solidFill>
              <a:srgbClr val="00B050"/>
            </a:solidFill>
            <a:prstDash val="dashDot"/>
          </a:ln>
        </p:spPr>
        <p:txBody>
          <a:bodyPr wrap="square" rtlCol="0">
            <a:spAutoFit/>
          </a:bodyPr>
          <a:lstStyle/>
          <a:p>
            <a:pPr indent="269875" algn="l"/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IF  </a:t>
            </a: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逻辑表达式</a:t>
            </a:r>
            <a:endParaRPr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69875" algn="l"/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指令序列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69875" algn="l"/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ELSE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69875" algn="l"/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指令序列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2</a:t>
            </a:r>
            <a:endParaRPr lang="en-US" altLang="zh-CN" sz="24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69875" algn="l"/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ENDIF</a:t>
            </a:r>
            <a:endParaRPr lang="en-US" altLang="zh-CN" sz="2400" b="1" dirty="0">
              <a:solidFill>
                <a:srgbClr val="FF0000"/>
              </a:solidFill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/>
          </p:cNvSpPr>
          <p:nvPr>
            <p:ph type="title"/>
          </p:nvPr>
        </p:nvSpPr>
        <p:spPr>
          <a:xfrm>
            <a:off x="457200" y="158750"/>
            <a:ext cx="7772400" cy="6032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汇编控制伪指令 </a:t>
            </a:r>
          </a:p>
        </p:txBody>
      </p:sp>
      <p:graphicFrame>
        <p:nvGraphicFramePr>
          <p:cNvPr id="686182" name="Group 102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426085" y="847725"/>
          <a:ext cx="8548370" cy="3295650"/>
        </p:xfrm>
        <a:graphic>
          <a:graphicData uri="http://schemas.openxmlformats.org/drawingml/2006/table">
            <a:tbl>
              <a:tblPr/>
              <a:tblGrid>
                <a:gridCol w="21932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5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18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助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记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符</a:t>
                      </a:r>
                      <a:endParaRPr kumimoji="0" lang="zh-CN" altLang="en-US" sz="4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指令功能描述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IF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ELSE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ENDIF</a:t>
                      </a:r>
                      <a:endParaRPr kumimoji="0" lang="en-US" altLang="zh-CN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根据条件成立与否决定是否编译某个指令序列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WHILE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WEND</a:t>
                      </a:r>
                      <a:endParaRPr kumimoji="0" lang="en-US" altLang="zh-CN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根据条件成立与否决定是否循环编译某个指令序列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40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MACRO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MEND</a:t>
                      </a:r>
                      <a:endParaRPr kumimoji="0" lang="en-US" altLang="zh-CN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将一段代码用一个标号替代，可在程序中多次调用该段代码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18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MEXIT</a:t>
                      </a:r>
                      <a:endParaRPr kumimoji="0" lang="en-US" altLang="zh-CN" sz="4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从宏定义中跳转出去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797685" y="4841240"/>
            <a:ext cx="2009775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这二个符号（</a:t>
            </a:r>
            <a:r>
              <a:rPr lang="en-US" altLang="zh-CN" sz="2000" b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方正书宋_GBK" panose="03000509000000000000" charset="-122"/>
                <a:cs typeface="Times New Roman" panose="02020603050405020304" pitchFamily="18" charset="0"/>
                <a:sym typeface="+mn-ea"/>
              </a:rPr>
              <a:t>WHILE</a:t>
            </a:r>
            <a:r>
              <a:rPr lang="zh-CN" altLang="en-US" sz="2000" b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方正书宋_GBK" panose="03000509000000000000" charset="-122"/>
                <a:cs typeface="Times New Roman" panose="02020603050405020304" pitchFamily="18" charset="0"/>
                <a:sym typeface="+mn-ea"/>
              </a:rPr>
              <a:t>和</a:t>
            </a:r>
            <a:r>
              <a:rPr lang="en-US" altLang="zh-CN" sz="2000" b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方正书宋_GBK" panose="03000509000000000000" charset="-122"/>
                <a:cs typeface="Times New Roman" panose="02020603050405020304" pitchFamily="18" charset="0"/>
                <a:sym typeface="+mn-ea"/>
              </a:rPr>
              <a:t>WEND</a:t>
            </a: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）连用，进行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重复</a:t>
            </a: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汇编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771390" y="4841240"/>
            <a:ext cx="2589530" cy="1476375"/>
          </a:xfrm>
          <a:prstGeom prst="rect">
            <a:avLst/>
          </a:prstGeom>
          <a:noFill/>
          <a:ln w="28575" cmpd="dbl">
            <a:solidFill>
              <a:srgbClr val="00B050"/>
            </a:solidFill>
            <a:prstDash val="sysDash"/>
          </a:ln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WHILE  </a:t>
            </a: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逻辑表达式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指令序列</a:t>
            </a:r>
            <a:endParaRPr lang="zh-CN" altLang="en-US" sz="20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WEND</a:t>
            </a:r>
            <a:endParaRPr lang="zh-CN" altLang="en-US" sz="20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/>
          </p:cNvSpPr>
          <p:nvPr>
            <p:ph type="title"/>
          </p:nvPr>
        </p:nvSpPr>
        <p:spPr>
          <a:xfrm>
            <a:off x="457200" y="158750"/>
            <a:ext cx="7772400" cy="6032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汇编控制伪指令 </a:t>
            </a:r>
          </a:p>
        </p:txBody>
      </p:sp>
      <p:graphicFrame>
        <p:nvGraphicFramePr>
          <p:cNvPr id="686182" name="Group 102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426085" y="847725"/>
          <a:ext cx="8548370" cy="3295650"/>
        </p:xfrm>
        <a:graphic>
          <a:graphicData uri="http://schemas.openxmlformats.org/drawingml/2006/table">
            <a:tbl>
              <a:tblPr/>
              <a:tblGrid>
                <a:gridCol w="21932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5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18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助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记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符</a:t>
                      </a:r>
                      <a:endParaRPr kumimoji="0" lang="zh-CN" altLang="en-US" sz="4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指令功能描述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IF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ELSE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ENDIF</a:t>
                      </a:r>
                      <a:endParaRPr kumimoji="0" lang="en-US" altLang="zh-CN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根据条件成立与否决定是否编译某个指令序列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WHILE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WEND</a:t>
                      </a:r>
                      <a:endParaRPr kumimoji="0" lang="en-US" altLang="zh-CN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根据条件成立与否决定是否循环编译某个指令序列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40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MACRO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MEND</a:t>
                      </a:r>
                      <a:endParaRPr kumimoji="0" lang="en-US" altLang="zh-CN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将一段代码用一个标号替代，可在程序中多次调用该段代码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18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MEXIT</a:t>
                      </a:r>
                      <a:endParaRPr kumimoji="0" lang="en-US" altLang="zh-CN" sz="4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  <a:cs typeface="Times New Roman" panose="02020603050405020304" pitchFamily="18" charset="0"/>
                        </a:rPr>
                        <a:t>从宏定义中跳转出去</a:t>
                      </a:r>
                      <a:endParaRPr kumimoji="0" lang="zh-CN" altLang="en-US" sz="4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方正书宋_GBK" panose="03000509000000000000" charset="-122"/>
                        <a:cs typeface="Times New Roman" panose="02020603050405020304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Rectangle 159"/>
          <p:cNvSpPr/>
          <p:nvPr/>
        </p:nvSpPr>
        <p:spPr>
          <a:xfrm>
            <a:off x="1107440" y="4305300"/>
            <a:ext cx="7185660" cy="2245360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ysDash"/>
          </a:ln>
        </p:spPr>
        <p:txBody>
          <a:bodyPr wrap="square" anchor="ctr">
            <a:spAutoFit/>
          </a:bodyPr>
          <a:lstStyle/>
          <a:p>
            <a:pPr indent="269875"/>
            <a:r>
              <a:rPr lang="en-US" altLang="zh-CN" sz="2000" b="1" dirty="0">
                <a:solidFill>
                  <a:srgbClr val="002060"/>
                </a:solidFill>
                <a:latin typeface="Comic Sans MS" panose="030F0702030302020204" pitchFamily="66" charset="0"/>
              </a:rPr>
              <a:t>GBLA Counter 	 ; </a:t>
            </a:r>
          </a:p>
          <a:p>
            <a:pPr indent="269875"/>
            <a:r>
              <a:rPr lang="en-US" altLang="zh-CN" sz="2000" b="1" dirty="0">
                <a:solidFill>
                  <a:srgbClr val="002060"/>
                </a:solidFill>
                <a:latin typeface="Comic Sans MS" panose="030F0702030302020204" pitchFamily="66" charset="0"/>
              </a:rPr>
              <a:t>  Counter	SETA 3 ; </a:t>
            </a:r>
            <a:r>
              <a:rPr lang="zh-CN" altLang="en-US" sz="2000" b="1" dirty="0">
                <a:solidFill>
                  <a:srgbClr val="002060"/>
                </a:solidFill>
                <a:latin typeface="Comic Sans MS" panose="030F0702030302020204" pitchFamily="66" charset="0"/>
              </a:rPr>
              <a:t>由变量</a:t>
            </a:r>
            <a:r>
              <a:rPr lang="en-US" altLang="zh-CN" sz="2000" b="1" dirty="0">
                <a:solidFill>
                  <a:srgbClr val="002060"/>
                </a:solidFill>
                <a:latin typeface="Comic Sans MS" panose="030F0702030302020204" pitchFamily="66" charset="0"/>
              </a:rPr>
              <a:t>Counter</a:t>
            </a:r>
            <a:r>
              <a:rPr lang="zh-CN" altLang="en-US" sz="2000" b="1" dirty="0">
                <a:solidFill>
                  <a:srgbClr val="002060"/>
                </a:solidFill>
                <a:latin typeface="Comic Sans MS" panose="030F0702030302020204" pitchFamily="66" charset="0"/>
              </a:rPr>
              <a:t>控制循环次数</a:t>
            </a:r>
          </a:p>
          <a:p>
            <a:pPr indent="269875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            ……  </a:t>
            </a:r>
            <a:endParaRPr lang="en-US" altLang="zh-CN" sz="2000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indent="269875"/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WHILE Counter &lt; 10</a:t>
            </a:r>
          </a:p>
          <a:p>
            <a:pPr indent="269875"/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	</a:t>
            </a:r>
            <a:r>
              <a:rPr lang="zh-CN" altLang="en-US" sz="2000" b="1" dirty="0">
                <a:solidFill>
                  <a:srgbClr val="002060"/>
                </a:solidFill>
                <a:latin typeface="Comic Sans MS" panose="030F0702030302020204" pitchFamily="66" charset="0"/>
              </a:rPr>
              <a:t>指令序列</a:t>
            </a:r>
            <a:endParaRPr lang="en-US" altLang="zh-CN" sz="2000" b="1" dirty="0">
              <a:solidFill>
                <a:srgbClr val="002060"/>
              </a:solidFill>
              <a:latin typeface="Comic Sans MS" panose="030F0702030302020204" pitchFamily="66" charset="0"/>
            </a:endParaRPr>
          </a:p>
          <a:p>
            <a:pPr indent="269875"/>
            <a:r>
              <a:rPr lang="en-US" altLang="zh-CN" sz="2000" b="1" dirty="0">
                <a:solidFill>
                  <a:srgbClr val="002060"/>
                </a:solidFill>
                <a:latin typeface="Comic Sans MS" panose="030F0702030302020204" pitchFamily="66" charset="0"/>
              </a:rPr>
              <a:t>	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修改</a:t>
            </a: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Counter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的值</a:t>
            </a:r>
          </a:p>
          <a:p>
            <a:pPr indent="269875"/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WEND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191000" y="4305300"/>
            <a:ext cx="4572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 dirty="0">
                <a:solidFill>
                  <a:srgbClr val="002060"/>
                </a:solidFill>
                <a:latin typeface="Comic Sans MS" panose="030F0702030302020204" pitchFamily="66" charset="0"/>
                <a:sym typeface="+mn-ea"/>
              </a:rPr>
              <a:t>声明全局的数字变量</a:t>
            </a:r>
            <a:r>
              <a:rPr lang="en-US" altLang="zh-CN" sz="2000" b="1" dirty="0">
                <a:solidFill>
                  <a:srgbClr val="002060"/>
                </a:solidFill>
                <a:latin typeface="Comic Sans MS" panose="030F0702030302020204" pitchFamily="66" charset="0"/>
                <a:sym typeface="+mn-ea"/>
              </a:rPr>
              <a:t>Counter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/>
          </p:cNvSpPr>
          <p:nvPr>
            <p:ph type="title"/>
          </p:nvPr>
        </p:nvSpPr>
        <p:spPr>
          <a:xfrm>
            <a:off x="533400" y="0"/>
            <a:ext cx="7267575" cy="1023938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宏和宏定义指令 </a:t>
            </a:r>
          </a:p>
        </p:txBody>
      </p:sp>
      <p:sp>
        <p:nvSpPr>
          <p:cNvPr id="792580" name="Text Box 4"/>
          <p:cNvSpPr txBox="1"/>
          <p:nvPr/>
        </p:nvSpPr>
        <p:spPr>
          <a:xfrm>
            <a:off x="706755" y="954405"/>
            <a:ext cx="8101965" cy="5126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MACRO</a:t>
            </a: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Comic Sans MS" panose="030F0702030302020204" pitchFamily="66" charset="0"/>
              </a:rPr>
              <a:t>  </a:t>
            </a:r>
            <a:r>
              <a:rPr lang="en-US" altLang="zh-CN" sz="2400" b="1" dirty="0">
                <a:latin typeface="Comic Sans MS" panose="030F0702030302020204" pitchFamily="66" charset="0"/>
              </a:rPr>
              <a:t>$</a:t>
            </a:r>
            <a:r>
              <a:rPr lang="zh-CN" altLang="en-US" sz="2400" b="1" dirty="0">
                <a:latin typeface="Comic Sans MS" panose="030F0702030302020204" pitchFamily="66" charset="0"/>
              </a:rPr>
              <a:t>标号    宏名	</a:t>
            </a:r>
            <a:r>
              <a:rPr lang="en-US" altLang="zh-CN" sz="2400" b="1" dirty="0">
                <a:latin typeface="Comic Sans MS" panose="030F0702030302020204" pitchFamily="66" charset="0"/>
              </a:rPr>
              <a:t>$</a:t>
            </a:r>
            <a:r>
              <a:rPr lang="zh-CN" altLang="en-US" sz="2400" b="1" dirty="0">
                <a:latin typeface="Comic Sans MS" panose="030F0702030302020204" pitchFamily="66" charset="0"/>
              </a:rPr>
              <a:t>参数</a:t>
            </a:r>
            <a:r>
              <a:rPr lang="en-US" altLang="zh-CN" sz="2400" b="1" dirty="0">
                <a:latin typeface="Comic Sans MS" panose="030F0702030302020204" pitchFamily="66" charset="0"/>
              </a:rPr>
              <a:t>1</a:t>
            </a:r>
            <a:r>
              <a:rPr lang="zh-CN" altLang="en-US" sz="2400" b="1" dirty="0">
                <a:latin typeface="Comic Sans MS" panose="030F0702030302020204" pitchFamily="66" charset="0"/>
              </a:rPr>
              <a:t>，</a:t>
            </a:r>
            <a:r>
              <a:rPr lang="en-US" altLang="zh-CN" sz="2400" b="1" dirty="0">
                <a:latin typeface="Comic Sans MS" panose="030F0702030302020204" pitchFamily="66" charset="0"/>
              </a:rPr>
              <a:t>$</a:t>
            </a:r>
            <a:r>
              <a:rPr lang="zh-CN" altLang="en-US" sz="2400" b="1" dirty="0">
                <a:latin typeface="Comic Sans MS" panose="030F0702030302020204" pitchFamily="66" charset="0"/>
              </a:rPr>
              <a:t>参数</a:t>
            </a:r>
            <a:r>
              <a:rPr lang="en-US" altLang="zh-CN" sz="2400" b="1" dirty="0">
                <a:latin typeface="Comic Sans MS" panose="030F0702030302020204" pitchFamily="66" charset="0"/>
              </a:rPr>
              <a:t>2</a:t>
            </a:r>
            <a:r>
              <a:rPr lang="zh-CN" altLang="en-US" sz="2400" b="1" dirty="0">
                <a:latin typeface="Comic Sans MS" panose="030F0702030302020204" pitchFamily="66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</a:rPr>
              <a:t>……</a:t>
            </a: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	     </a:t>
            </a:r>
            <a:r>
              <a:rPr lang="zh-CN" altLang="en-US" sz="2400" b="1" dirty="0">
                <a:latin typeface="Comic Sans MS" panose="030F0702030302020204" pitchFamily="66" charset="0"/>
              </a:rPr>
              <a:t>宏体</a:t>
            </a: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MEND</a:t>
            </a:r>
          </a:p>
          <a:p>
            <a:pPr>
              <a:lnSpc>
                <a:spcPct val="130000"/>
              </a:lnSpc>
            </a:pPr>
            <a:endParaRPr lang="en-US" altLang="zh-CN" sz="1200" b="1" dirty="0">
              <a:solidFill>
                <a:schemeClr val="accent2"/>
              </a:solidFill>
              <a:latin typeface="Comic Sans MS" panose="030F0702030302020204" pitchFamily="66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MACRO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MEND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伪指令可以嵌套使用。</a:t>
            </a:r>
            <a:endParaRPr lang="en-US" altLang="zh-CN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</a:t>
            </a:r>
            <a:r>
              <a:rPr lang="zh-CN" altLang="en-US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宏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的使用方式和功能与</a:t>
            </a:r>
            <a:r>
              <a:rPr lang="zh-CN" altLang="en-US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子程序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有些相似。子程序可以提供模块化的程序设计、节省存储空间并提高运行速度，但在使用子程序结构时需要保护现场，从而增加了系统的开销。因此，在代码较短且需要传递的参数较多时，可以使用宏指令代替子程序。</a:t>
            </a:r>
            <a:endParaRPr lang="zh-CN" altLang="en-US" sz="2400" b="1" dirty="0">
              <a:latin typeface="Comic Sans MS" panose="030F0702030302020204" pitchFamily="66" charset="0"/>
            </a:endParaRPr>
          </a:p>
        </p:txBody>
      </p:sp>
      <p:sp>
        <p:nvSpPr>
          <p:cNvPr id="21508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21509" name="矩形 5"/>
          <p:cNvSpPr/>
          <p:nvPr/>
        </p:nvSpPr>
        <p:spPr>
          <a:xfrm>
            <a:off x="8215313" y="6484938"/>
            <a:ext cx="708025" cy="30670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sz="1400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13</a:t>
            </a:fld>
            <a:r>
              <a:rPr lang="en-US" altLang="zh-CN" sz="1400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sz="1400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2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5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925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5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925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5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925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5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925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5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925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2580" grpId="0" build="p" bldLvl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24" name="Text Box 4"/>
          <p:cNvSpPr txBox="1"/>
          <p:nvPr/>
        </p:nvSpPr>
        <p:spPr>
          <a:xfrm>
            <a:off x="304800" y="152400"/>
            <a:ext cx="9144000" cy="32766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ts val="600"/>
              </a:spcBef>
              <a:spcAft>
                <a:spcPts val="1800"/>
              </a:spcAft>
            </a:pP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定义一条宏指令，使其可以完成测试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-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跳转操作。</a:t>
            </a:r>
            <a:endParaRPr lang="zh-CN" altLang="en-US" sz="32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40000"/>
              </a:lnSpc>
            </a:pPr>
            <a:r>
              <a:rPr lang="en-US" altLang="zh-CN" sz="2000" b="1" dirty="0">
                <a:latin typeface="Comic Sans MS" panose="030F0702030302020204" pitchFamily="66" charset="0"/>
              </a:rPr>
              <a:t> 		MICRO	          	; </a:t>
            </a:r>
            <a:r>
              <a:rPr lang="zh-CN" altLang="en-US" sz="2000" b="1" dirty="0">
                <a:latin typeface="Comic Sans MS" panose="030F0702030302020204" pitchFamily="66" charset="0"/>
              </a:rPr>
              <a:t>宏定义开始</a:t>
            </a:r>
          </a:p>
          <a:p>
            <a:pPr>
              <a:lnSpc>
                <a:spcPct val="140000"/>
              </a:lnSpc>
            </a:pPr>
            <a:r>
              <a:rPr lang="en-US" altLang="zh-CN" sz="2000" b="1" dirty="0">
                <a:latin typeface="Comic Sans MS" panose="030F0702030302020204" pitchFamily="66" charset="0"/>
              </a:rPr>
              <a:t>   		     $lable   TestAndBranch  $dest, $reg, $cc</a:t>
            </a:r>
          </a:p>
          <a:p>
            <a:pPr>
              <a:lnSpc>
                <a:spcPct val="140000"/>
              </a:lnSpc>
            </a:pPr>
            <a:r>
              <a:rPr lang="fr-FR" altLang="zh-CN" sz="2000" b="1" dirty="0">
                <a:latin typeface="Comic Sans MS" panose="030F0702030302020204" pitchFamily="66" charset="0"/>
              </a:rPr>
              <a:t>    		     $lable   CMP    $reg, #0       </a:t>
            </a:r>
          </a:p>
          <a:p>
            <a:pPr>
              <a:lnSpc>
                <a:spcPct val="140000"/>
              </a:lnSpc>
            </a:pPr>
            <a:r>
              <a:rPr lang="fr-FR" altLang="zh-CN" sz="2000" b="1" dirty="0">
                <a:latin typeface="Comic Sans MS" panose="030F0702030302020204" pitchFamily="66" charset="0"/>
              </a:rPr>
              <a:t> 	      	     	       B$cc  $dest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lnSpc>
                <a:spcPct val="140000"/>
              </a:lnSpc>
            </a:pPr>
            <a:r>
              <a:rPr lang="en-US" altLang="zh-CN" sz="2000" b="1" dirty="0">
                <a:latin typeface="Comic Sans MS" panose="030F0702030302020204" pitchFamily="66" charset="0"/>
              </a:rPr>
              <a:t>		MEND              	; </a:t>
            </a:r>
            <a:r>
              <a:rPr lang="zh-CN" altLang="en-US" sz="2000" b="1" dirty="0">
                <a:latin typeface="Comic Sans MS" panose="030F0702030302020204" pitchFamily="66" charset="0"/>
              </a:rPr>
              <a:t>宏定义结束</a:t>
            </a:r>
            <a:r>
              <a:rPr lang="en-US" altLang="zh-CN" sz="2000" b="1" dirty="0">
                <a:latin typeface="Comic Sans MS" panose="030F0702030302020204" pitchFamily="66" charset="0"/>
              </a:rPr>
              <a:t>				 </a:t>
            </a:r>
            <a:endParaRPr lang="zh-CN" altLang="en-US" sz="2000" b="1" dirty="0">
              <a:latin typeface="Comic Sans MS" panose="030F0702030302020204" pitchFamily="66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233863" y="938213"/>
            <a:ext cx="785812" cy="500062"/>
          </a:xfrm>
          <a:prstGeom prst="roundRect">
            <a:avLst>
              <a:gd name="adj" fmla="val 16667"/>
            </a:avLst>
          </a:prstGeom>
          <a:noFill/>
          <a:ln w="38100">
            <a:noFill/>
          </a:ln>
        </p:spPr>
        <p:txBody>
          <a:bodyPr anchor="ctr"/>
          <a:lstStyle/>
          <a:p>
            <a:pPr algn="ctr"/>
            <a:r>
              <a:rPr lang="zh-CN" altLang="en-US" sz="1600" b="1" dirty="0">
                <a:solidFill>
                  <a:srgbClr val="FFC000"/>
                </a:solidFill>
                <a:latin typeface="Comic Sans MS" panose="030F0702030302020204" pitchFamily="66" charset="0"/>
              </a:rPr>
              <a:t>宏名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7734300" y="1009650"/>
            <a:ext cx="785813" cy="500063"/>
          </a:xfrm>
          <a:prstGeom prst="roundRect">
            <a:avLst>
              <a:gd name="adj" fmla="val 16667"/>
            </a:avLst>
          </a:prstGeom>
          <a:noFill/>
          <a:ln w="38100">
            <a:noFill/>
          </a:ln>
        </p:spPr>
        <p:txBody>
          <a:bodyPr anchor="ctr"/>
          <a:lstStyle/>
          <a:p>
            <a:pPr algn="ctr"/>
            <a:r>
              <a:rPr lang="zh-CN" altLang="en-US" sz="2000" b="1" dirty="0">
                <a:solidFill>
                  <a:srgbClr val="008000"/>
                </a:solidFill>
                <a:latin typeface="Comic Sans MS" panose="030F0702030302020204" pitchFamily="66" charset="0"/>
              </a:rPr>
              <a:t>宏参</a:t>
            </a:r>
          </a:p>
        </p:txBody>
      </p:sp>
      <p:sp>
        <p:nvSpPr>
          <p:cNvPr id="10" name="矩形 9"/>
          <p:cNvSpPr/>
          <p:nvPr/>
        </p:nvSpPr>
        <p:spPr>
          <a:xfrm>
            <a:off x="5376863" y="2252663"/>
            <a:ext cx="1000760" cy="337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目标地址</a:t>
            </a:r>
          </a:p>
        </p:txBody>
      </p:sp>
      <p:sp>
        <p:nvSpPr>
          <p:cNvPr id="11" name="矩形 10"/>
          <p:cNvSpPr/>
          <p:nvPr/>
        </p:nvSpPr>
        <p:spPr>
          <a:xfrm>
            <a:off x="6019800" y="1795463"/>
            <a:ext cx="1205230" cy="337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测试寄存器</a:t>
            </a:r>
          </a:p>
        </p:txBody>
      </p:sp>
      <p:sp>
        <p:nvSpPr>
          <p:cNvPr id="12" name="矩形 11"/>
          <p:cNvSpPr/>
          <p:nvPr/>
        </p:nvSpPr>
        <p:spPr>
          <a:xfrm>
            <a:off x="4022725" y="2538413"/>
            <a:ext cx="591820" cy="337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条件</a:t>
            </a:r>
          </a:p>
        </p:txBody>
      </p:sp>
      <p:sp>
        <p:nvSpPr>
          <p:cNvPr id="13" name="矩形 12"/>
          <p:cNvSpPr/>
          <p:nvPr/>
        </p:nvSpPr>
        <p:spPr>
          <a:xfrm>
            <a:off x="804863" y="1509713"/>
            <a:ext cx="1857375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B0F0"/>
                </a:solidFill>
                <a:latin typeface="Comic Sans MS" panose="030F0702030302020204" pitchFamily="66" charset="0"/>
              </a:rPr>
              <a:t>用于构造宏定义体内的标号</a:t>
            </a:r>
          </a:p>
        </p:txBody>
      </p:sp>
      <p:sp>
        <p:nvSpPr>
          <p:cNvPr id="15" name="Rectangle 5"/>
          <p:cNvSpPr/>
          <p:nvPr/>
        </p:nvSpPr>
        <p:spPr>
          <a:xfrm>
            <a:off x="685800" y="3085465"/>
            <a:ext cx="7995920" cy="1353185"/>
          </a:xfrm>
          <a:prstGeom prst="rect">
            <a:avLst/>
          </a:prstGeom>
          <a:solidFill>
            <a:srgbClr val="7030A0">
              <a:alpha val="43921"/>
            </a:srgbClr>
          </a:solidFill>
          <a:ln w="9525">
            <a:noFill/>
          </a:ln>
        </p:spPr>
        <p:txBody>
          <a:bodyPr wrap="square" anchor="ctr">
            <a:spAutoFit/>
          </a:bodyPr>
          <a:lstStyle/>
          <a:p>
            <a:pPr indent="269875">
              <a:lnSpc>
                <a:spcPct val="5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	</a:t>
            </a:r>
            <a:r>
              <a:rPr lang="en-US" altLang="zh-CN" sz="2000" b="1" dirty="0">
                <a:latin typeface="Comic Sans MS" panose="030F0702030302020204" pitchFamily="66" charset="0"/>
              </a:rPr>
              <a:t>……</a:t>
            </a:r>
            <a:endParaRPr lang="fr-FR" altLang="zh-CN" sz="2000" b="1" dirty="0">
              <a:latin typeface="Comic Sans MS" panose="030F0702030302020204" pitchFamily="66" charset="0"/>
            </a:endParaRPr>
          </a:p>
          <a:p>
            <a:pPr indent="269875">
              <a:lnSpc>
                <a:spcPct val="130000"/>
              </a:lnSpc>
            </a:pPr>
            <a:r>
              <a:rPr lang="fr-FR" altLang="zh-CN" sz="2000" b="1" dirty="0">
                <a:latin typeface="Comic Sans MS" panose="030F0702030302020204" pitchFamily="66" charset="0"/>
              </a:rPr>
              <a:t>test  TestAndBranch  NonZero, R0, NE</a:t>
            </a: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  </a:t>
            </a:r>
            <a:r>
              <a:rPr lang="en-US" altLang="zh-CN" sz="2000" b="1" dirty="0">
                <a:solidFill>
                  <a:srgbClr val="FFFF00"/>
                </a:solidFill>
                <a:latin typeface="Comic Sans MS" panose="030F0702030302020204" pitchFamily="66" charset="0"/>
              </a:rPr>
              <a:t>;</a:t>
            </a:r>
            <a:r>
              <a:rPr lang="zh-CN" altLang="en-US" sz="2000" b="1" dirty="0">
                <a:solidFill>
                  <a:srgbClr val="FFFF00"/>
                </a:solidFill>
                <a:latin typeface="Comic Sans MS" panose="030F0702030302020204" pitchFamily="66" charset="0"/>
              </a:rPr>
              <a:t>程序中的</a:t>
            </a:r>
            <a:r>
              <a:rPr lang="zh-CN" altLang="fr-FR" sz="2000" b="1" dirty="0">
                <a:solidFill>
                  <a:srgbClr val="FFFF00"/>
                </a:solidFill>
                <a:latin typeface="Comic Sans MS" panose="030F0702030302020204" pitchFamily="66" charset="0"/>
              </a:rPr>
              <a:t>宏调用</a:t>
            </a:r>
            <a:endParaRPr lang="fr-FR" altLang="zh-CN" sz="2000" b="1" dirty="0">
              <a:solidFill>
                <a:srgbClr val="FFFF00"/>
              </a:solidFill>
              <a:latin typeface="Comic Sans MS" panose="030F0702030302020204" pitchFamily="66" charset="0"/>
            </a:endParaRPr>
          </a:p>
          <a:p>
            <a:pPr indent="269875">
              <a:lnSpc>
                <a:spcPct val="50000"/>
              </a:lnSpc>
            </a:pPr>
            <a:r>
              <a:rPr lang="en-US" altLang="zh-CN" sz="2000" b="1" dirty="0">
                <a:latin typeface="Comic Sans MS" panose="030F0702030302020204" pitchFamily="66" charset="0"/>
              </a:rPr>
              <a:t>	……				</a:t>
            </a:r>
            <a:endParaRPr lang="zh-CN" altLang="en-US" sz="2000" b="1" dirty="0">
              <a:latin typeface="Comic Sans MS" panose="030F0702030302020204" pitchFamily="66" charset="0"/>
            </a:endParaRPr>
          </a:p>
          <a:p>
            <a:pPr indent="269875">
              <a:lnSpc>
                <a:spcPct val="130000"/>
              </a:lnSpc>
            </a:pPr>
            <a:r>
              <a:rPr lang="en-US" altLang="zh-CN" sz="2000" b="1" dirty="0">
                <a:latin typeface="Comic Sans MS" panose="030F0702030302020204" pitchFamily="66" charset="0"/>
              </a:rPr>
              <a:t>NonZero</a:t>
            </a:r>
          </a:p>
          <a:p>
            <a:pPr indent="269875">
              <a:lnSpc>
                <a:spcPct val="50000"/>
              </a:lnSpc>
            </a:pPr>
            <a:r>
              <a:rPr lang="en-US" altLang="zh-CN" sz="2000" b="1" dirty="0">
                <a:latin typeface="Comic Sans MS" panose="030F0702030302020204" pitchFamily="66" charset="0"/>
              </a:rPr>
              <a:t>	……</a:t>
            </a: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657225" y="4542155"/>
            <a:ext cx="8025130" cy="2091690"/>
          </a:xfrm>
          <a:prstGeom prst="rect">
            <a:avLst/>
          </a:prstGeom>
          <a:solidFill>
            <a:schemeClr val="accent1">
              <a:lumMod val="50000"/>
              <a:alpha val="76000"/>
            </a:schemeClr>
          </a:solidFill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0" marR="0" lvl="0" indent="269875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test 	   CMP R0, #0	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	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；程序汇编时宏展开</a:t>
            </a:r>
          </a:p>
          <a:p>
            <a:pPr marL="0" marR="0" lvl="0" indent="269875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  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BNE 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NonZero</a:t>
            </a:r>
            <a:endParaRPr kumimoji="0" lang="fr-FR" altLang="zh-CN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L="0" marR="0" lvl="0" indent="269875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   ……			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；其它</a:t>
            </a:r>
            <a:r>
              <a:rPr kumimoji="0" lang="zh-CN" altLang="fr-FR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指令序列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L="0" marR="0" lvl="0" indent="269875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NonZero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L="0" marR="0" lvl="0" indent="269875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   ……			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；其它指令序列</a:t>
            </a:r>
            <a:endParaRPr kumimoji="0" lang="zh-CN" altLang="fr-FR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3733800" y="1290638"/>
            <a:ext cx="2000250" cy="357187"/>
          </a:xfrm>
          <a:prstGeom prst="roundRect">
            <a:avLst>
              <a:gd name="adj" fmla="val 16667"/>
            </a:avLst>
          </a:prstGeom>
          <a:solidFill>
            <a:srgbClr val="FFC000">
              <a:alpha val="45882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5876925" y="1290638"/>
            <a:ext cx="2214563" cy="357187"/>
          </a:xfrm>
          <a:prstGeom prst="roundRect">
            <a:avLst>
              <a:gd name="adj" fmla="val 16667"/>
            </a:avLst>
          </a:prstGeom>
          <a:solidFill>
            <a:srgbClr val="66FFCC">
              <a:alpha val="45882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3906520" y="2181225"/>
            <a:ext cx="613410" cy="357505"/>
          </a:xfrm>
          <a:prstGeom prst="roundRect">
            <a:avLst>
              <a:gd name="adj" fmla="val 16667"/>
            </a:avLst>
          </a:prstGeom>
          <a:solidFill>
            <a:srgbClr val="FF0000">
              <a:alpha val="45882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4662488" y="2181225"/>
            <a:ext cx="785812" cy="357188"/>
          </a:xfrm>
          <a:prstGeom prst="roundRect">
            <a:avLst>
              <a:gd name="adj" fmla="val 16667"/>
            </a:avLst>
          </a:prstGeom>
          <a:solidFill>
            <a:srgbClr val="FF0000">
              <a:alpha val="45882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4733925" y="1719263"/>
            <a:ext cx="785813" cy="357187"/>
          </a:xfrm>
          <a:prstGeom prst="roundRect">
            <a:avLst>
              <a:gd name="adj" fmla="val 16667"/>
            </a:avLst>
          </a:prstGeom>
          <a:solidFill>
            <a:srgbClr val="FF0000">
              <a:alpha val="45882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2733675" y="1290638"/>
            <a:ext cx="785813" cy="785812"/>
          </a:xfrm>
          <a:prstGeom prst="roundRect">
            <a:avLst>
              <a:gd name="adj" fmla="val 16667"/>
            </a:avLst>
          </a:prstGeom>
          <a:solidFill>
            <a:srgbClr val="92D050">
              <a:alpha val="45882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solidFill>
                <a:srgbClr val="00B0F0"/>
              </a:solidFill>
              <a:latin typeface="Comic Sans MS" panose="030F0702030302020204" pitchFamily="66" charset="0"/>
            </a:endParaRPr>
          </a:p>
        </p:txBody>
      </p:sp>
      <p:sp>
        <p:nvSpPr>
          <p:cNvPr id="22546" name="矩形 5"/>
          <p:cNvSpPr/>
          <p:nvPr/>
        </p:nvSpPr>
        <p:spPr>
          <a:xfrm>
            <a:off x="8276590" y="6513195"/>
            <a:ext cx="1020445" cy="3067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fld id="{9A0DB2DC-4C9A-4742-B13C-FB6460FD3503}" type="slidenum">
              <a:rPr lang="en-US" altLang="zh-CN" sz="1400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14</a:t>
            </a:fld>
            <a:r>
              <a:rPr lang="en-US" altLang="zh-CN" sz="1400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sz="1400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8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987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987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987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987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987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24" grpId="0" build="p"/>
      <p:bldP spid="8" grpId="0"/>
      <p:bldP spid="9" grpId="0"/>
      <p:bldP spid="10" grpId="0"/>
      <p:bldP spid="11" grpId="0"/>
      <p:bldP spid="12" grpId="0"/>
      <p:bldP spid="13" grpId="0"/>
      <p:bldP spid="15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628" name="Text Box 4"/>
          <p:cNvSpPr txBox="1"/>
          <p:nvPr/>
        </p:nvSpPr>
        <p:spPr>
          <a:xfrm>
            <a:off x="457200" y="228600"/>
            <a:ext cx="8763000" cy="3246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000" b="1" dirty="0">
                <a:latin typeface="Comic Sans MS" panose="030F0702030302020204" pitchFamily="66" charset="0"/>
              </a:rPr>
              <a:t>MICRO	          		; 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宏定义</a:t>
            </a:r>
            <a:r>
              <a:rPr lang="zh-CN" altLang="en-US" sz="2000" b="1" dirty="0">
                <a:latin typeface="Comic Sans MS" panose="030F0702030302020204" pitchFamily="66" charset="0"/>
              </a:rPr>
              <a:t>开始</a:t>
            </a:r>
          </a:p>
          <a:p>
            <a:r>
              <a:rPr lang="en-US" altLang="zh-CN" sz="2000" b="1" dirty="0">
                <a:solidFill>
                  <a:srgbClr val="008000"/>
                </a:solidFill>
                <a:latin typeface="Comic Sans MS" panose="030F0702030302020204" pitchFamily="66" charset="0"/>
              </a:rPr>
              <a:t>$lable </a:t>
            </a:r>
            <a:r>
              <a:rPr lang="en-US" altLang="zh-CN" sz="2000" b="1" dirty="0">
                <a:solidFill>
                  <a:srgbClr val="FFC000"/>
                </a:solidFill>
                <a:latin typeface="Comic Sans MS" panose="030F0702030302020204" pitchFamily="66" charset="0"/>
              </a:rPr>
              <a:t>xmac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$p1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$p2</a:t>
            </a:r>
            <a:r>
              <a:rPr lang="en-US" altLang="zh-CN" sz="2000" b="1" dirty="0">
                <a:solidFill>
                  <a:srgbClr val="000099"/>
                </a:solidFill>
                <a:latin typeface="Comic Sans MS" panose="030F0702030302020204" pitchFamily="66" charset="0"/>
              </a:rPr>
              <a:t>    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	</a:t>
            </a:r>
            <a:r>
              <a:rPr lang="en-US" altLang="zh-CN" sz="2000" b="1" dirty="0">
                <a:latin typeface="Comic Sans MS" panose="030F0702030302020204" pitchFamily="66" charset="0"/>
              </a:rPr>
              <a:t>; </a:t>
            </a:r>
            <a:r>
              <a:rPr lang="zh-CN" altLang="en-US" sz="2000" b="1" dirty="0">
                <a:latin typeface="Comic Sans MS" panose="030F0702030302020204" pitchFamily="66" charset="0"/>
              </a:rPr>
              <a:t>宏的名称为</a:t>
            </a:r>
            <a:r>
              <a:rPr lang="en-US" altLang="zh-CN" sz="2000" b="1" dirty="0">
                <a:latin typeface="Comic Sans MS" panose="030F0702030302020204" pitchFamily="66" charset="0"/>
              </a:rPr>
              <a:t>xmac</a:t>
            </a:r>
            <a:r>
              <a:rPr lang="zh-CN" altLang="en-US" sz="2000" b="1" dirty="0">
                <a:latin typeface="Comic Sans MS" panose="030F0702030302020204" pitchFamily="66" charset="0"/>
              </a:rPr>
              <a:t>，有两个参数</a:t>
            </a:r>
            <a:r>
              <a:rPr lang="en-US" altLang="zh-CN" sz="2000" b="1" dirty="0">
                <a:latin typeface="Comic Sans MS" panose="030F0702030302020204" pitchFamily="66" charset="0"/>
              </a:rPr>
              <a:t>$p1</a:t>
            </a:r>
            <a:r>
              <a:rPr lang="zh-CN" altLang="en-US" sz="2000" b="1" dirty="0">
                <a:latin typeface="Comic Sans MS" panose="030F0702030302020204" pitchFamily="66" charset="0"/>
              </a:rPr>
              <a:t>和</a:t>
            </a:r>
            <a:r>
              <a:rPr lang="en-US" altLang="zh-CN" sz="2000" b="1" dirty="0">
                <a:latin typeface="Comic Sans MS" panose="030F0702030302020204" pitchFamily="66" charset="0"/>
              </a:rPr>
              <a:t>$p2</a:t>
            </a:r>
          </a:p>
          <a:p>
            <a:r>
              <a:rPr lang="fr-FR" altLang="zh-CN" sz="2000" b="1" dirty="0">
                <a:latin typeface="Comic Sans MS" panose="030F0702030302020204" pitchFamily="66" charset="0"/>
              </a:rPr>
              <a:t>$lable.loop1 	</a:t>
            </a:r>
            <a:r>
              <a:rPr lang="zh-CN" altLang="fr-FR" sz="2000" b="1" dirty="0">
                <a:latin typeface="Comic Sans MS" panose="030F0702030302020204" pitchFamily="66" charset="0"/>
              </a:rPr>
              <a:t>	</a:t>
            </a:r>
            <a:r>
              <a:rPr lang="en-US" altLang="zh-CN" sz="2000" b="1" dirty="0">
                <a:latin typeface="Comic Sans MS" panose="030F0702030302020204" pitchFamily="66" charset="0"/>
              </a:rPr>
              <a:t>	; </a:t>
            </a:r>
            <a:r>
              <a:rPr lang="fr-FR" altLang="zh-CN" sz="2000" b="1" dirty="0">
                <a:latin typeface="Comic Sans MS" panose="030F0702030302020204" pitchFamily="66" charset="0"/>
              </a:rPr>
              <a:t>$lable.loop1</a:t>
            </a:r>
            <a:r>
              <a:rPr lang="zh-CN" altLang="fr-FR" sz="2000" b="1" dirty="0">
                <a:latin typeface="Comic Sans MS" panose="030F0702030302020204" pitchFamily="66" charset="0"/>
              </a:rPr>
              <a:t>为宏定义体的内部标号</a:t>
            </a:r>
          </a:p>
          <a:p>
            <a:pPr>
              <a:lnSpc>
                <a:spcPts val="1500"/>
              </a:lnSpc>
            </a:pPr>
            <a:r>
              <a:rPr lang="zh-CN" altLang="fr-FR" sz="2000" b="1" dirty="0">
                <a:latin typeface="Comic Sans MS" panose="030F0702030302020204" pitchFamily="66" charset="0"/>
              </a:rPr>
              <a:t>        </a:t>
            </a:r>
            <a:r>
              <a:rPr lang="en-US" altLang="zh-CN" sz="2000" b="1" dirty="0">
                <a:latin typeface="Comic Sans MS" panose="030F0702030302020204" pitchFamily="66" charset="0"/>
              </a:rPr>
              <a:t>……</a:t>
            </a:r>
            <a:endParaRPr lang="zh-CN" altLang="fr-FR" sz="2000" b="1" dirty="0">
              <a:latin typeface="Comic Sans MS" panose="030F0702030302020204" pitchFamily="66" charset="0"/>
            </a:endParaRPr>
          </a:p>
          <a:p>
            <a:r>
              <a:rPr lang="fr-FR" altLang="zh-CN" sz="2000" b="1" dirty="0">
                <a:latin typeface="Comic Sans MS" panose="030F0702030302020204" pitchFamily="66" charset="0"/>
              </a:rPr>
              <a:t>        BGE $lable.loop1</a:t>
            </a:r>
          </a:p>
          <a:p>
            <a:r>
              <a:rPr lang="fr-FR" altLang="zh-CN" sz="2000" b="1" dirty="0">
                <a:latin typeface="Comic Sans MS" panose="030F0702030302020204" pitchFamily="66" charset="0"/>
              </a:rPr>
              <a:t>$lable.loop2  </a:t>
            </a:r>
            <a:r>
              <a:rPr lang="zh-CN" altLang="fr-FR" sz="2000" b="1" dirty="0">
                <a:latin typeface="Comic Sans MS" panose="030F0702030302020204" pitchFamily="66" charset="0"/>
              </a:rPr>
              <a:t>指令       	</a:t>
            </a:r>
            <a:r>
              <a:rPr lang="en-US" altLang="zh-CN" sz="2000" b="1" dirty="0">
                <a:latin typeface="Comic Sans MS" panose="030F0702030302020204" pitchFamily="66" charset="0"/>
              </a:rPr>
              <a:t>; </a:t>
            </a:r>
            <a:r>
              <a:rPr lang="fr-FR" altLang="zh-CN" sz="2000" b="1" dirty="0">
                <a:latin typeface="Comic Sans MS" panose="030F0702030302020204" pitchFamily="66" charset="0"/>
              </a:rPr>
              <a:t>$lable.loop2</a:t>
            </a:r>
            <a:r>
              <a:rPr lang="zh-CN" altLang="fr-FR" sz="2000" b="1" dirty="0">
                <a:latin typeface="Comic Sans MS" panose="030F0702030302020204" pitchFamily="66" charset="0"/>
              </a:rPr>
              <a:t>为宏定义体的内部标号</a:t>
            </a:r>
          </a:p>
          <a:p>
            <a:r>
              <a:rPr lang="fr-FR" altLang="zh-CN" sz="2000" b="1" dirty="0">
                <a:latin typeface="Comic Sans MS" panose="030F0702030302020204" pitchFamily="66" charset="0"/>
              </a:rPr>
              <a:t>        BL $p1                 	</a:t>
            </a:r>
            <a:r>
              <a:rPr lang="en-US" altLang="zh-CN" sz="2000" b="1" dirty="0">
                <a:latin typeface="Comic Sans MS" panose="030F0702030302020204" pitchFamily="66" charset="0"/>
              </a:rPr>
              <a:t>; </a:t>
            </a:r>
            <a:r>
              <a:rPr lang="zh-CN" altLang="en-US" sz="2000" b="1" dirty="0">
                <a:latin typeface="Comic Sans MS" panose="030F0702030302020204" pitchFamily="66" charset="0"/>
              </a:rPr>
              <a:t>参数</a:t>
            </a:r>
            <a:r>
              <a:rPr lang="en-US" altLang="zh-CN" sz="2000" b="1" dirty="0">
                <a:latin typeface="Comic Sans MS" panose="030F0702030302020204" pitchFamily="66" charset="0"/>
              </a:rPr>
              <a:t>$p1</a:t>
            </a:r>
            <a:r>
              <a:rPr lang="zh-CN" altLang="en-US" sz="2000" b="1" dirty="0">
                <a:latin typeface="Comic Sans MS" panose="030F0702030302020204" pitchFamily="66" charset="0"/>
              </a:rPr>
              <a:t>为一个子程序的名称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        BGT </a:t>
            </a:r>
            <a:r>
              <a:rPr lang="fr-FR" altLang="zh-CN" sz="2000" b="1" dirty="0">
                <a:latin typeface="Comic Sans MS" panose="030F0702030302020204" pitchFamily="66" charset="0"/>
              </a:rPr>
              <a:t>$lable.loop2</a:t>
            </a:r>
          </a:p>
          <a:p>
            <a:pPr>
              <a:lnSpc>
                <a:spcPts val="1500"/>
              </a:lnSpc>
            </a:pPr>
            <a:r>
              <a:rPr lang="en-US" altLang="zh-CN" sz="2000" b="1" dirty="0">
                <a:latin typeface="Comic Sans MS" panose="030F0702030302020204" pitchFamily="66" charset="0"/>
              </a:rPr>
              <a:t>	……</a:t>
            </a:r>
            <a:r>
              <a:rPr lang="fr-FR" altLang="zh-CN" sz="2000" b="1" dirty="0">
                <a:latin typeface="Comic Sans MS" panose="030F0702030302020204" pitchFamily="66" charset="0"/>
              </a:rPr>
              <a:t> </a:t>
            </a:r>
          </a:p>
          <a:p>
            <a:r>
              <a:rPr lang="fr-FR" altLang="zh-CN" sz="2000" b="1" dirty="0">
                <a:latin typeface="Comic Sans MS" panose="030F0702030302020204" pitchFamily="66" charset="0"/>
              </a:rPr>
              <a:t>     	ADR $p2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MEND   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; </a:t>
            </a:r>
            <a:r>
              <a:rPr lang="zh-CN" altLang="en-US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宏定义结束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				 </a:t>
            </a:r>
            <a:endParaRPr lang="zh-CN" altLang="en-US" sz="20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Rectangle 5"/>
          <p:cNvSpPr/>
          <p:nvPr/>
        </p:nvSpPr>
        <p:spPr>
          <a:xfrm>
            <a:off x="1046480" y="3645535"/>
            <a:ext cx="7272020" cy="310769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dashDot"/>
          </a:ln>
        </p:spPr>
        <p:txBody>
          <a:bodyPr wrap="square" anchor="ctr">
            <a:spAutoFit/>
          </a:bodyPr>
          <a:lstStyle/>
          <a:p>
            <a:pPr indent="269875"/>
            <a:r>
              <a:rPr lang="fr-FR" altLang="zh-CN" sz="2000" b="1" dirty="0">
                <a:solidFill>
                  <a:srgbClr val="008000"/>
                </a:solidFill>
                <a:latin typeface="Comic Sans MS" panose="030F0702030302020204" pitchFamily="66" charset="0"/>
              </a:rPr>
              <a:t>abc</a:t>
            </a: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fr-FR" altLang="zh-CN" sz="2000" b="1" dirty="0">
                <a:solidFill>
                  <a:srgbClr val="FFC000"/>
                </a:solidFill>
                <a:latin typeface="Comic Sans MS" panose="030F0702030302020204" pitchFamily="66" charset="0"/>
              </a:rPr>
              <a:t>xmac</a:t>
            </a: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fr-FR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subr1</a:t>
            </a: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fr-FR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de</a:t>
            </a:r>
            <a:r>
              <a:rPr lang="fr-FR" altLang="zh-CN" sz="2000" b="1" dirty="0">
                <a:solidFill>
                  <a:srgbClr val="FFCC00"/>
                </a:solidFill>
                <a:latin typeface="Comic Sans MS" panose="030F0702030302020204" pitchFamily="66" charset="0"/>
              </a:rPr>
              <a:t>	</a:t>
            </a: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altLang="zh-CN" sz="1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;</a:t>
            </a:r>
            <a:r>
              <a:rPr lang="zh-CN" altLang="fr-FR" sz="1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宏调用</a:t>
            </a:r>
            <a:r>
              <a:rPr lang="zh-CN" altLang="fr-FR" sz="1600" b="1" dirty="0">
                <a:latin typeface="Comic Sans MS" panose="030F0702030302020204" pitchFamily="66" charset="0"/>
              </a:rPr>
              <a:t>，其中宏标号为</a:t>
            </a:r>
            <a:r>
              <a:rPr lang="fr-FR" altLang="zh-CN" sz="1600" b="1" dirty="0">
                <a:latin typeface="Comic Sans MS" panose="030F0702030302020204" pitchFamily="66" charset="0"/>
              </a:rPr>
              <a:t>abc</a:t>
            </a:r>
            <a:r>
              <a:rPr lang="en-US" altLang="zh-CN" sz="1600" b="1" dirty="0">
                <a:latin typeface="Comic Sans MS" panose="030F0702030302020204" pitchFamily="66" charset="0"/>
              </a:rPr>
              <a:t>,</a:t>
            </a:r>
            <a:r>
              <a:rPr lang="zh-CN" altLang="fr-FR" sz="1600" b="1" dirty="0">
                <a:latin typeface="Comic Sans MS" panose="030F0702030302020204" pitchFamily="66" charset="0"/>
              </a:rPr>
              <a:t>参数为</a:t>
            </a:r>
            <a:r>
              <a:rPr lang="fr-FR" altLang="zh-CN" sz="1600" b="1" dirty="0">
                <a:latin typeface="Comic Sans MS" panose="030F0702030302020204" pitchFamily="66" charset="0"/>
              </a:rPr>
              <a:t>subr1</a:t>
            </a:r>
            <a:r>
              <a:rPr lang="zh-CN" altLang="fr-FR" sz="1600" b="1" dirty="0">
                <a:latin typeface="Comic Sans MS" panose="030F0702030302020204" pitchFamily="66" charset="0"/>
              </a:rPr>
              <a:t>，</a:t>
            </a:r>
            <a:r>
              <a:rPr lang="fr-FR" altLang="zh-CN" sz="1600" b="1" dirty="0">
                <a:latin typeface="Comic Sans MS" panose="030F0702030302020204" pitchFamily="66" charset="0"/>
              </a:rPr>
              <a:t>de</a:t>
            </a:r>
          </a:p>
          <a:p>
            <a:pPr indent="269875"/>
            <a:r>
              <a:rPr lang="en-US" altLang="zh-CN" sz="1600" b="1" dirty="0">
                <a:latin typeface="Comic Sans MS" panose="030F0702030302020204" pitchFamily="66" charset="0"/>
              </a:rPr>
              <a:t>……		</a:t>
            </a:r>
            <a:r>
              <a:rPr lang="en-US" altLang="zh-CN" sz="1600" b="1" dirty="0">
                <a:solidFill>
                  <a:schemeClr val="bg1"/>
                </a:solidFill>
                <a:latin typeface="Comic Sans MS" panose="030F0702030302020204" pitchFamily="66" charset="0"/>
              </a:rPr>
              <a:t>	 </a:t>
            </a:r>
            <a:r>
              <a:rPr lang="en-US" altLang="zh-CN" sz="1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;</a:t>
            </a:r>
            <a:r>
              <a:rPr lang="zh-CN" altLang="en-US" sz="1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宏展开</a:t>
            </a:r>
          </a:p>
          <a:p>
            <a:pPr indent="269875"/>
            <a:r>
              <a:rPr lang="en-US" altLang="zh-CN" sz="2000" b="1" dirty="0">
                <a:latin typeface="Comic Sans MS" panose="030F0702030302020204" pitchFamily="66" charset="0"/>
              </a:rPr>
              <a:t>abc.loop1   	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		</a:t>
            </a:r>
          </a:p>
          <a:p>
            <a:pPr indent="269875"/>
            <a:r>
              <a:rPr lang="en-US" altLang="zh-CN" sz="2000" b="1" dirty="0">
                <a:latin typeface="Comic Sans MS" panose="030F0702030302020204" pitchFamily="66" charset="0"/>
              </a:rPr>
              <a:t>……</a:t>
            </a:r>
            <a:endParaRPr lang="zh-CN" altLang="en-US" sz="2000" b="1" dirty="0">
              <a:latin typeface="Comic Sans MS" panose="030F0702030302020204" pitchFamily="66" charset="0"/>
            </a:endParaRPr>
          </a:p>
          <a:p>
            <a:pPr indent="269875"/>
            <a:r>
              <a:rPr lang="en-US" altLang="zh-CN" sz="2000" b="1" dirty="0">
                <a:latin typeface="Comic Sans MS" panose="030F0702030302020204" pitchFamily="66" charset="0"/>
              </a:rPr>
              <a:t>      BGE abc.loop1</a:t>
            </a:r>
          </a:p>
          <a:p>
            <a:pPr indent="269875"/>
            <a:r>
              <a:rPr lang="en-US" altLang="zh-CN" sz="2000" b="1" dirty="0">
                <a:latin typeface="Comic Sans MS" panose="030F0702030302020204" pitchFamily="66" charset="0"/>
              </a:rPr>
              <a:t>abc.loop2</a:t>
            </a:r>
            <a:endParaRPr lang="zh-CN" altLang="en-US" sz="2000" b="1" dirty="0">
              <a:latin typeface="Comic Sans MS" panose="030F0702030302020204" pitchFamily="66" charset="0"/>
            </a:endParaRPr>
          </a:p>
          <a:p>
            <a:pPr indent="269875"/>
            <a:r>
              <a:rPr lang="en-US" altLang="zh-CN" sz="2000" b="1" dirty="0">
                <a:latin typeface="Comic Sans MS" panose="030F0702030302020204" pitchFamily="66" charset="0"/>
              </a:rPr>
              <a:t>      BL subr1</a:t>
            </a:r>
          </a:p>
          <a:p>
            <a:pPr indent="269875"/>
            <a:r>
              <a:rPr lang="en-US" altLang="zh-CN" sz="2000" b="1" dirty="0">
                <a:latin typeface="Comic Sans MS" panose="030F0702030302020204" pitchFamily="66" charset="0"/>
              </a:rPr>
              <a:t>      BGT  abc.loop2</a:t>
            </a:r>
          </a:p>
          <a:p>
            <a:pPr indent="269875"/>
            <a:r>
              <a:rPr lang="en-US" altLang="zh-CN" sz="2000" b="1" dirty="0">
                <a:latin typeface="Comic Sans MS" panose="030F0702030302020204" pitchFamily="66" charset="0"/>
              </a:rPr>
              <a:t>……</a:t>
            </a:r>
          </a:p>
          <a:p>
            <a:pPr indent="269875"/>
            <a:r>
              <a:rPr lang="en-US" altLang="zh-CN" sz="2000" b="1" dirty="0">
                <a:latin typeface="Comic Sans MS" panose="030F0702030302020204" pitchFamily="66" charset="0"/>
              </a:rPr>
              <a:t>      ADR de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 	</a:t>
            </a:r>
          </a:p>
        </p:txBody>
      </p:sp>
      <p:sp>
        <p:nvSpPr>
          <p:cNvPr id="16388" name="圆角矩形 10"/>
          <p:cNvSpPr/>
          <p:nvPr/>
        </p:nvSpPr>
        <p:spPr>
          <a:xfrm>
            <a:off x="436563" y="566738"/>
            <a:ext cx="3286125" cy="2557462"/>
          </a:xfrm>
          <a:prstGeom prst="roundRect">
            <a:avLst>
              <a:gd name="adj" fmla="val 16667"/>
            </a:avLst>
          </a:prstGeom>
          <a:solidFill>
            <a:srgbClr val="FF0000">
              <a:alpha val="45097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6389" name="圆角矩形 11"/>
          <p:cNvSpPr/>
          <p:nvPr/>
        </p:nvSpPr>
        <p:spPr>
          <a:xfrm>
            <a:off x="1092200" y="4327525"/>
            <a:ext cx="3011805" cy="2311400"/>
          </a:xfrm>
          <a:prstGeom prst="roundRect">
            <a:avLst>
              <a:gd name="adj" fmla="val 16667"/>
            </a:avLst>
          </a:prstGeom>
          <a:solidFill>
            <a:srgbClr val="FF0000">
              <a:alpha val="45097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4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9462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946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946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946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946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946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946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946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946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6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946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4628" grpId="0" build="p"/>
      <p:bldP spid="10" grpId="0" build="p"/>
      <p:bldP spid="16388" grpId="0" bldLvl="0" animBg="1"/>
      <p:bldP spid="16389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/>
          </p:cNvSpPr>
          <p:nvPr>
            <p:ph type="title"/>
          </p:nvPr>
        </p:nvSpPr>
        <p:spPr>
          <a:xfrm>
            <a:off x="468313" y="0"/>
            <a:ext cx="8229600" cy="68580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zh-CN" altLang="en-US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类似宏的</a:t>
            </a: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伪指令</a:t>
            </a:r>
          </a:p>
        </p:txBody>
      </p:sp>
      <p:sp>
        <p:nvSpPr>
          <p:cNvPr id="24579" name="Rectangle 3"/>
          <p:cNvSpPr>
            <a:spLocks noGrp="1"/>
          </p:cNvSpPr>
          <p:nvPr>
            <p:ph idx="1"/>
          </p:nvPr>
        </p:nvSpPr>
        <p:spPr>
          <a:xfrm>
            <a:off x="484505" y="688975"/>
            <a:ext cx="8964295" cy="3499485"/>
          </a:xfrm>
        </p:spPr>
        <p:txBody>
          <a:bodyPr vert="horz" wrap="square" lIns="0" tIns="0" rIns="0" bIns="0" anchor="t"/>
          <a:lstStyle/>
          <a:p>
            <a:pPr marL="0" indent="0">
              <a:buNone/>
            </a:pPr>
            <a:r>
              <a:rPr lang="en-US" altLang="zh-CN" sz="2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ADR  [&lt;cond&gt;]     &lt;Rd&gt;, &lt;label&gt;</a:t>
            </a:r>
            <a:r>
              <a:rPr lang="en-US" altLang="zh-CN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</a:p>
          <a:p>
            <a:pPr lvl="1"/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将相对于程序或相对于寄存器的地址载入寄存器中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/>
            <a:endParaRPr lang="zh-CN" altLang="en-US" sz="1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>
              <a:buNone/>
            </a:pP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……</a:t>
            </a:r>
          </a:p>
          <a:p>
            <a:pPr lvl="1">
              <a:buNone/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MOV     R0, #0x18            ; 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给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R0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赋值用于查表</a:t>
            </a:r>
          </a:p>
          <a:p>
            <a:pPr lvl="1">
              <a:buNone/>
            </a:pPr>
            <a:r>
              <a:rPr lang="en-US" altLang="zh-CN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ADR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R3, </a:t>
            </a:r>
            <a:r>
              <a:rPr lang="en-US" altLang="zh-CN" sz="2000" dirty="0">
                <a:solidFill>
                  <a:srgbClr val="008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JumpTable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en-US" altLang="zh-CN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装载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跳转表的首</a:t>
            </a:r>
            <a:r>
              <a:rPr lang="zh-CN" altLang="en-US" sz="2000" dirty="0">
                <a:solidFill>
                  <a:srgbClr val="008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地址</a:t>
            </a:r>
          </a:p>
          <a:p>
            <a:pPr lvl="1">
              <a:buNone/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LDR    PC, [R3,R0,LSL#2]     ; 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查表，将查到的地址赋给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PC</a:t>
            </a:r>
          </a:p>
          <a:p>
            <a:pPr lvl="1">
              <a:buNone/>
            </a:pPr>
            <a:r>
              <a:rPr lang="en-US" altLang="zh-CN" sz="2000" dirty="0">
                <a:solidFill>
                  <a:srgbClr val="008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JumpTable</a:t>
            </a:r>
          </a:p>
          <a:p>
            <a:pPr lvl="1">
              <a:buNone/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……</a:t>
            </a:r>
            <a:endParaRPr lang="zh-CN" altLang="en-US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4580" name="Rectangle 5"/>
          <p:cNvSpPr/>
          <p:nvPr/>
        </p:nvSpPr>
        <p:spPr>
          <a:xfrm>
            <a:off x="3048000" y="4137025"/>
            <a:ext cx="2641600" cy="2286000"/>
          </a:xfrm>
          <a:prstGeom prst="rect">
            <a:avLst/>
          </a:prstGeom>
          <a:solidFill>
            <a:srgbClr val="CCECFF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b="1" dirty="0">
              <a:latin typeface="Arial" panose="020B0604020202020204" pitchFamily="34" charset="0"/>
            </a:endParaRPr>
          </a:p>
        </p:txBody>
      </p:sp>
      <p:sp>
        <p:nvSpPr>
          <p:cNvPr id="24581" name="Rectangle 6"/>
          <p:cNvSpPr/>
          <p:nvPr/>
        </p:nvSpPr>
        <p:spPr>
          <a:xfrm>
            <a:off x="3048000" y="4518025"/>
            <a:ext cx="2641600" cy="304800"/>
          </a:xfrm>
          <a:prstGeom prst="rect">
            <a:avLst/>
          </a:pr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ADR R3 JumpTable</a:t>
            </a:r>
          </a:p>
        </p:txBody>
      </p:sp>
      <p:sp>
        <p:nvSpPr>
          <p:cNvPr id="24582" name="Rectangle 7"/>
          <p:cNvSpPr/>
          <p:nvPr/>
        </p:nvSpPr>
        <p:spPr>
          <a:xfrm>
            <a:off x="3048000" y="4822825"/>
            <a:ext cx="2641600" cy="304800"/>
          </a:xfrm>
          <a:prstGeom prst="rect">
            <a:avLst/>
          </a:pr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LDR PC,[R3,R0,LSL#2]</a:t>
            </a:r>
          </a:p>
        </p:txBody>
      </p:sp>
      <p:sp>
        <p:nvSpPr>
          <p:cNvPr id="24583" name="Rectangle 8"/>
          <p:cNvSpPr/>
          <p:nvPr/>
        </p:nvSpPr>
        <p:spPr>
          <a:xfrm>
            <a:off x="3048000" y="5145088"/>
            <a:ext cx="2641600" cy="304800"/>
          </a:xfrm>
          <a:prstGeom prst="rect">
            <a:avLst/>
          </a:pr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xxx</a:t>
            </a:r>
          </a:p>
        </p:txBody>
      </p:sp>
      <p:sp>
        <p:nvSpPr>
          <p:cNvPr id="24584" name="Rectangle 9"/>
          <p:cNvSpPr/>
          <p:nvPr/>
        </p:nvSpPr>
        <p:spPr>
          <a:xfrm>
            <a:off x="1822450" y="5432425"/>
            <a:ext cx="1193800" cy="228600"/>
          </a:xfrm>
          <a:prstGeom prst="rect">
            <a:avLst/>
          </a:prstGeom>
          <a:noFill/>
          <a:ln w="19050">
            <a:noFill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8000"/>
                </a:solidFill>
                <a:latin typeface="Courier New" panose="02070309020205020404" pitchFamily="49" charset="0"/>
              </a:rPr>
              <a:t>JumpTable</a:t>
            </a:r>
          </a:p>
        </p:txBody>
      </p:sp>
      <p:sp>
        <p:nvSpPr>
          <p:cNvPr id="24585" name="Rectangle 10"/>
          <p:cNvSpPr/>
          <p:nvPr/>
        </p:nvSpPr>
        <p:spPr>
          <a:xfrm>
            <a:off x="3048000" y="5432425"/>
            <a:ext cx="2641600" cy="304800"/>
          </a:xfrm>
          <a:prstGeom prst="rect">
            <a:avLst/>
          </a:pr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xxx</a:t>
            </a:r>
          </a:p>
        </p:txBody>
      </p:sp>
      <p:sp>
        <p:nvSpPr>
          <p:cNvPr id="24586" name="Rectangle 11"/>
          <p:cNvSpPr/>
          <p:nvPr/>
        </p:nvSpPr>
        <p:spPr>
          <a:xfrm>
            <a:off x="3048000" y="5721350"/>
            <a:ext cx="2641600" cy="304800"/>
          </a:xfrm>
          <a:prstGeom prst="rect">
            <a:avLst/>
          </a:pr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xxx</a:t>
            </a:r>
          </a:p>
        </p:txBody>
      </p:sp>
      <p:sp>
        <p:nvSpPr>
          <p:cNvPr id="24587" name="Rectangle 12"/>
          <p:cNvSpPr/>
          <p:nvPr/>
        </p:nvSpPr>
        <p:spPr>
          <a:xfrm>
            <a:off x="3330575" y="4594225"/>
            <a:ext cx="911225" cy="228600"/>
          </a:xfrm>
          <a:prstGeom prst="rect">
            <a:avLst/>
          </a:prstGeom>
          <a:noFill/>
          <a:ln w="19050">
            <a:noFill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endParaRPr lang="en-US" altLang="zh-CN" sz="1600" b="1" dirty="0">
              <a:latin typeface="Courier New" panose="02070309020205020404" pitchFamily="49" charset="0"/>
            </a:endParaRPr>
          </a:p>
        </p:txBody>
      </p:sp>
      <p:sp>
        <p:nvSpPr>
          <p:cNvPr id="24588" name="Rectangle 13"/>
          <p:cNvSpPr/>
          <p:nvPr/>
        </p:nvSpPr>
        <p:spPr>
          <a:xfrm>
            <a:off x="3330575" y="4899025"/>
            <a:ext cx="911225" cy="228600"/>
          </a:xfrm>
          <a:prstGeom prst="rect">
            <a:avLst/>
          </a:prstGeom>
          <a:noFill/>
          <a:ln w="19050">
            <a:noFill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endParaRPr lang="en-US" altLang="zh-CN" sz="1600" b="1" dirty="0">
              <a:latin typeface="Courier New" panose="02070309020205020404" pitchFamily="49" charset="0"/>
            </a:endParaRPr>
          </a:p>
        </p:txBody>
      </p:sp>
      <p:sp>
        <p:nvSpPr>
          <p:cNvPr id="24589" name="Rectangle 14"/>
          <p:cNvSpPr/>
          <p:nvPr/>
        </p:nvSpPr>
        <p:spPr>
          <a:xfrm>
            <a:off x="6527800" y="4822825"/>
            <a:ext cx="1447800" cy="304800"/>
          </a:xfrm>
          <a:prstGeom prst="rect">
            <a:avLst/>
          </a:pr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JumpTable+R0*4</a:t>
            </a:r>
          </a:p>
        </p:txBody>
      </p:sp>
      <p:sp>
        <p:nvSpPr>
          <p:cNvPr id="24590" name="Rectangle 15"/>
          <p:cNvSpPr/>
          <p:nvPr/>
        </p:nvSpPr>
        <p:spPr>
          <a:xfrm>
            <a:off x="6527800" y="4518025"/>
            <a:ext cx="1447800" cy="304800"/>
          </a:xfrm>
          <a:prstGeom prst="rect">
            <a:avLst/>
          </a:pr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xxx</a:t>
            </a:r>
          </a:p>
        </p:txBody>
      </p:sp>
      <p:sp>
        <p:nvSpPr>
          <p:cNvPr id="24591" name="Rectangle 16"/>
          <p:cNvSpPr/>
          <p:nvPr/>
        </p:nvSpPr>
        <p:spPr>
          <a:xfrm>
            <a:off x="8153400" y="4876800"/>
            <a:ext cx="762000" cy="228600"/>
          </a:xfrm>
          <a:prstGeom prst="rect">
            <a:avLst/>
          </a:prstGeom>
          <a:noFill/>
          <a:ln w="19050">
            <a:noFill/>
          </a:ln>
        </p:spPr>
        <p:txBody>
          <a:bodyPr wrap="none" anchor="ctr"/>
          <a:lstStyle/>
          <a:p>
            <a:pPr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latin typeface="Courier New" panose="02070309020205020404" pitchFamily="49" charset="0"/>
              </a:rPr>
              <a:t>PC </a:t>
            </a:r>
          </a:p>
        </p:txBody>
      </p:sp>
      <p:sp>
        <p:nvSpPr>
          <p:cNvPr id="24592" name="Rectangle 17"/>
          <p:cNvSpPr/>
          <p:nvPr/>
        </p:nvSpPr>
        <p:spPr>
          <a:xfrm>
            <a:off x="8153400" y="4572000"/>
            <a:ext cx="762000" cy="228600"/>
          </a:xfrm>
          <a:prstGeom prst="rect">
            <a:avLst/>
          </a:prstGeom>
          <a:noFill/>
          <a:ln w="19050">
            <a:noFill/>
          </a:ln>
        </p:spPr>
        <p:txBody>
          <a:bodyPr wrap="none" anchor="ctr"/>
          <a:lstStyle/>
          <a:p>
            <a:pPr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latin typeface="Courier New" panose="02070309020205020404" pitchFamily="49" charset="0"/>
              </a:rPr>
              <a:t>R3</a:t>
            </a:r>
          </a:p>
        </p:txBody>
      </p:sp>
      <p:sp>
        <p:nvSpPr>
          <p:cNvPr id="1188911" name="Line 47"/>
          <p:cNvSpPr/>
          <p:nvPr/>
        </p:nvSpPr>
        <p:spPr>
          <a:xfrm>
            <a:off x="4926013" y="4213225"/>
            <a:ext cx="3175" cy="304800"/>
          </a:xfrm>
          <a:prstGeom prst="line">
            <a:avLst/>
          </a:prstGeom>
          <a:ln w="28575" cap="flat" cmpd="sng">
            <a:solidFill>
              <a:srgbClr val="FF0000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188912" name="Oval 48"/>
          <p:cNvSpPr/>
          <p:nvPr/>
        </p:nvSpPr>
        <p:spPr>
          <a:xfrm>
            <a:off x="3851275" y="4518025"/>
            <a:ext cx="1685925" cy="3048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lstStyle/>
          <a:p>
            <a:endParaRPr lang="zh-CN" altLang="en-US" b="1" dirty="0">
              <a:latin typeface="Arial" panose="020B0604020202020204" pitchFamily="34" charset="0"/>
            </a:endParaRPr>
          </a:p>
        </p:txBody>
      </p:sp>
      <p:sp>
        <p:nvSpPr>
          <p:cNvPr id="659480" name="Freeform 51"/>
          <p:cNvSpPr/>
          <p:nvPr/>
        </p:nvSpPr>
        <p:spPr>
          <a:xfrm>
            <a:off x="5537200" y="4670425"/>
            <a:ext cx="966788" cy="69850"/>
          </a:xfrm>
          <a:custGeom>
            <a:avLst/>
            <a:gdLst>
              <a:gd name="txL" fmla="*/ 0 w 712"/>
              <a:gd name="txT" fmla="*/ 0 h 24"/>
              <a:gd name="txR" fmla="*/ 712 w 712"/>
              <a:gd name="txB" fmla="*/ 24 h 24"/>
            </a:gdLst>
            <a:ahLst/>
            <a:cxnLst>
              <a:cxn ang="0">
                <a:pos x="0" y="0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txL" t="txT" r="txR" b="txB"/>
            <a:pathLst>
              <a:path w="712" h="24">
                <a:moveTo>
                  <a:pt x="0" y="0"/>
                </a:moveTo>
                <a:cubicBezTo>
                  <a:pt x="63" y="1"/>
                  <a:pt x="257" y="4"/>
                  <a:pt x="376" y="8"/>
                </a:cubicBezTo>
                <a:cubicBezTo>
                  <a:pt x="495" y="12"/>
                  <a:pt x="642" y="21"/>
                  <a:pt x="712" y="24"/>
                </a:cubicBezTo>
              </a:path>
            </a:pathLst>
          </a:custGeom>
          <a:noFill/>
          <a:ln w="19050" cap="flat" cmpd="sng">
            <a:solidFill>
              <a:srgbClr val="FF0000">
                <a:alpha val="100000"/>
              </a:srgbClr>
            </a:solidFill>
            <a:prstDash val="dash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59481" name="Freeform 52"/>
          <p:cNvSpPr/>
          <p:nvPr/>
        </p:nvSpPr>
        <p:spPr>
          <a:xfrm>
            <a:off x="5537200" y="4975225"/>
            <a:ext cx="966788" cy="96838"/>
          </a:xfrm>
          <a:custGeom>
            <a:avLst/>
            <a:gdLst>
              <a:gd name="txL" fmla="*/ 0 w 712"/>
              <a:gd name="txT" fmla="*/ 0 h 24"/>
              <a:gd name="txR" fmla="*/ 712 w 712"/>
              <a:gd name="txB" fmla="*/ 24 h 24"/>
            </a:gdLst>
            <a:ahLst/>
            <a:cxnLst>
              <a:cxn ang="0">
                <a:pos x="0" y="0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txL" t="txT" r="txR" b="txB"/>
            <a:pathLst>
              <a:path w="712" h="24">
                <a:moveTo>
                  <a:pt x="0" y="0"/>
                </a:moveTo>
                <a:cubicBezTo>
                  <a:pt x="63" y="1"/>
                  <a:pt x="257" y="4"/>
                  <a:pt x="376" y="8"/>
                </a:cubicBezTo>
                <a:cubicBezTo>
                  <a:pt x="495" y="12"/>
                  <a:pt x="642" y="21"/>
                  <a:pt x="712" y="24"/>
                </a:cubicBezTo>
              </a:path>
            </a:pathLst>
          </a:custGeom>
          <a:noFill/>
          <a:ln w="19050" cap="flat" cmpd="sng">
            <a:solidFill>
              <a:srgbClr val="FF0000">
                <a:alpha val="100000"/>
              </a:srgbClr>
            </a:solidFill>
            <a:prstDash val="dash"/>
            <a:round/>
            <a:headEnd type="non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597" name="Rectangle 53"/>
          <p:cNvSpPr/>
          <p:nvPr/>
        </p:nvSpPr>
        <p:spPr>
          <a:xfrm>
            <a:off x="6527800" y="4518025"/>
            <a:ext cx="1447800" cy="304800"/>
          </a:xfrm>
          <a:prstGeom prst="rect">
            <a:avLst/>
          </a:pr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JumpTable</a:t>
            </a:r>
          </a:p>
        </p:txBody>
      </p:sp>
      <p:sp>
        <p:nvSpPr>
          <p:cNvPr id="1188923" name="Line 59"/>
          <p:cNvSpPr/>
          <p:nvPr/>
        </p:nvSpPr>
        <p:spPr>
          <a:xfrm flipH="1">
            <a:off x="5711825" y="5145088"/>
            <a:ext cx="1152525" cy="1150937"/>
          </a:xfrm>
          <a:prstGeom prst="line">
            <a:avLst/>
          </a:prstGeom>
          <a:ln w="19050" cap="flat" cmpd="sng">
            <a:solidFill>
              <a:srgbClr val="FF0000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4600" name="Rectangle 10"/>
          <p:cNvSpPr/>
          <p:nvPr/>
        </p:nvSpPr>
        <p:spPr>
          <a:xfrm>
            <a:off x="3048000" y="6153150"/>
            <a:ext cx="2641600" cy="304800"/>
          </a:xfrm>
          <a:prstGeom prst="rect">
            <a:avLst/>
          </a:pr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buClr>
                <a:srgbClr val="0000FF"/>
              </a:buClr>
            </a:pPr>
            <a:r>
              <a:rPr lang="en-US" altLang="zh-CN" sz="1600" b="1" dirty="0">
                <a:solidFill>
                  <a:srgbClr val="0000FF"/>
                </a:solidFill>
                <a:latin typeface="Courier New" panose="02070309020205020404" pitchFamily="49" charset="0"/>
              </a:rPr>
              <a:t>xxx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45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4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4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4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4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4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4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4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4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4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4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24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24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4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188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1188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659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659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1188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  <p:bldP spid="24580" grpId="0" bldLvl="0" animBg="1"/>
      <p:bldP spid="24581" grpId="0" bldLvl="0" animBg="1"/>
      <p:bldP spid="24582" grpId="0" bldLvl="0" animBg="1"/>
      <p:bldP spid="24583" grpId="0" bldLvl="0" animBg="1"/>
      <p:bldP spid="24584" grpId="0"/>
      <p:bldP spid="24585" grpId="0" bldLvl="0" animBg="1"/>
      <p:bldP spid="24586" grpId="0" bldLvl="0" animBg="1"/>
      <p:bldP spid="24587" grpId="0"/>
      <p:bldP spid="24588" grpId="0"/>
      <p:bldP spid="24589" grpId="0" bldLvl="0" animBg="1"/>
      <p:bldP spid="24590" grpId="0" bldLvl="0" animBg="1"/>
      <p:bldP spid="24591" grpId="0"/>
      <p:bldP spid="24592" grpId="0"/>
      <p:bldP spid="1188912" grpId="0" bldLvl="0" animBg="1"/>
      <p:bldP spid="24597" grpId="0" bldLvl="0" animBg="1"/>
      <p:bldP spid="24600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3"/>
          <p:cNvSpPr>
            <a:spLocks noGrp="1"/>
          </p:cNvSpPr>
          <p:nvPr>
            <p:ph idx="1"/>
          </p:nvPr>
        </p:nvSpPr>
        <p:spPr>
          <a:xfrm>
            <a:off x="835660" y="864235"/>
            <a:ext cx="7799070" cy="4040505"/>
          </a:xfrm>
        </p:spPr>
        <p:txBody>
          <a:bodyPr vert="horz" wrap="square" lIns="0" tIns="0" rIns="0" bIns="0" numCol="1" anchor="t" anchorCtr="0" compatLnSpc="1"/>
          <a:lstStyle/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LDR  [&lt;</a:t>
            </a:r>
            <a:r>
              <a:rPr kumimoji="0" lang="en-US" altLang="zh-CN" sz="2400" b="1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cond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&gt;][&lt;.W&gt;]   &lt;Rd&gt;, &lt;=</a:t>
            </a:r>
            <a:r>
              <a:rPr kumimoji="0" lang="en-US" altLang="zh-CN" sz="2400" b="1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expr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&gt;/&lt;=</a:t>
            </a:r>
            <a:r>
              <a:rPr kumimoji="0" lang="en-US" altLang="zh-CN" sz="2400" b="1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label_expr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&gt; </a:t>
            </a:r>
          </a:p>
          <a:p>
            <a:pPr marL="742950" marR="0" lvl="1" indent="-28575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将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32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位常数或地址载入寄存器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数值常数</a:t>
            </a:r>
            <a:r>
              <a:rPr kumimoji="0" lang="en-US" altLang="zh-CN" sz="20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expr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取值位于规定范围内时汇编器将会生成一个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MOV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或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MVN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指令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否则汇编器会将常数放入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文字池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中，并会生成一个相对于程序的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LDR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指令，该指令可从文字池中读取此常数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0" marR="0" lvl="1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LDR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folHlink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     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R3,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=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0xFF0	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把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3C8927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立即数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0xFF0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赋值给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R3</a:t>
            </a:r>
          </a:p>
          <a:p>
            <a:pPr marL="2857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LDR 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    R2,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=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place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把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3C8927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标号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place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对应的地址赋值给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R2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2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2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/>
          </p:cNvSpPr>
          <p:nvPr>
            <p:ph type="title"/>
          </p:nvPr>
        </p:nvSpPr>
        <p:spPr>
          <a:xfrm>
            <a:off x="457200" y="152400"/>
            <a:ext cx="7772400" cy="6032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其它常用伪指令 </a:t>
            </a:r>
          </a:p>
        </p:txBody>
      </p:sp>
      <p:grpSp>
        <p:nvGrpSpPr>
          <p:cNvPr id="2" name="Group 117"/>
          <p:cNvGrpSpPr/>
          <p:nvPr/>
        </p:nvGrpSpPr>
        <p:grpSpPr>
          <a:xfrm>
            <a:off x="250825" y="963930"/>
            <a:ext cx="8679815" cy="5257800"/>
            <a:chOff x="-3" y="-3"/>
            <a:chExt cx="3617" cy="7605"/>
          </a:xfrm>
        </p:grpSpPr>
        <p:grpSp>
          <p:nvGrpSpPr>
            <p:cNvPr id="26631" name="Group 118"/>
            <p:cNvGrpSpPr/>
            <p:nvPr/>
          </p:nvGrpSpPr>
          <p:grpSpPr>
            <a:xfrm>
              <a:off x="0" y="0"/>
              <a:ext cx="3611" cy="7599"/>
              <a:chOff x="0" y="0"/>
              <a:chExt cx="3611" cy="7599"/>
            </a:xfrm>
          </p:grpSpPr>
          <p:grpSp>
            <p:nvGrpSpPr>
              <p:cNvPr id="26633" name="Group 119"/>
              <p:cNvGrpSpPr/>
              <p:nvPr/>
            </p:nvGrpSpPr>
            <p:grpSpPr>
              <a:xfrm>
                <a:off x="0" y="0"/>
                <a:ext cx="765" cy="7599"/>
                <a:chOff x="0" y="0"/>
                <a:chExt cx="765" cy="7599"/>
              </a:xfrm>
            </p:grpSpPr>
            <p:sp>
              <p:nvSpPr>
                <p:cNvPr id="26743" name="Rectangle 120"/>
                <p:cNvSpPr/>
                <p:nvPr/>
              </p:nvSpPr>
              <p:spPr>
                <a:xfrm>
                  <a:off x="218" y="0"/>
                  <a:ext cx="504" cy="7599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20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其他常用</a:t>
                  </a:r>
                </a:p>
                <a:p>
                  <a:pPr algn="ctr" eaLnBrk="0" hangingPunct="0"/>
                  <a:r>
                    <a:rPr lang="zh-CN" altLang="en-US" sz="20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的伪指令</a:t>
                  </a:r>
                  <a:r>
                    <a:rPr lang="zh-CN" altLang="en-US" sz="2400" b="1" dirty="0">
                      <a:latin typeface="Comic Sans MS" panose="030F0702030302020204" pitchFamily="66" charset="0"/>
                    </a:rPr>
                    <a:t> </a:t>
                  </a:r>
                  <a:endParaRPr lang="zh-CN" altLang="en-US" sz="1600" b="1" dirty="0">
                    <a:latin typeface="Arial" panose="020B0604020202020204" pitchFamily="34" charset="0"/>
                    <a:cs typeface="Times New Roman" panose="02020603050405020304" pitchFamily="18" charset="0"/>
                  </a:endParaRP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 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44" name="Rectangle 121"/>
                <p:cNvSpPr/>
                <p:nvPr/>
              </p:nvSpPr>
              <p:spPr>
                <a:xfrm>
                  <a:off x="0" y="0"/>
                  <a:ext cx="765" cy="7599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34" name="Group 122"/>
              <p:cNvGrpSpPr/>
              <p:nvPr/>
            </p:nvGrpSpPr>
            <p:grpSpPr>
              <a:xfrm>
                <a:off x="765" y="0"/>
                <a:ext cx="870" cy="4259"/>
                <a:chOff x="765" y="0"/>
                <a:chExt cx="870" cy="4259"/>
              </a:xfrm>
            </p:grpSpPr>
            <p:sp>
              <p:nvSpPr>
                <p:cNvPr id="26740" name="Rectangle 123"/>
                <p:cNvSpPr/>
                <p:nvPr/>
              </p:nvSpPr>
              <p:spPr>
                <a:xfrm>
                  <a:off x="808" y="0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AREA</a:t>
                  </a:r>
                </a:p>
                <a:p>
                  <a:pPr algn="ctr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41" name="Rectangle 124"/>
                <p:cNvSpPr/>
                <p:nvPr/>
              </p:nvSpPr>
              <p:spPr>
                <a:xfrm>
                  <a:off x="765" y="0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  <p:sp>
              <p:nvSpPr>
                <p:cNvPr id="26742" name="Rectangle 123"/>
                <p:cNvSpPr/>
                <p:nvPr/>
              </p:nvSpPr>
              <p:spPr>
                <a:xfrm>
                  <a:off x="796" y="3856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ALIGN</a:t>
                  </a:r>
                </a:p>
                <a:p>
                  <a:pPr algn="ctr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6635" name="Group 125"/>
              <p:cNvGrpSpPr/>
              <p:nvPr/>
            </p:nvGrpSpPr>
            <p:grpSpPr>
              <a:xfrm>
                <a:off x="1635" y="0"/>
                <a:ext cx="1976" cy="4248"/>
                <a:chOff x="1635" y="0"/>
                <a:chExt cx="1976" cy="4248"/>
              </a:xfrm>
            </p:grpSpPr>
            <p:sp>
              <p:nvSpPr>
                <p:cNvPr id="26738" name="Rectangle 127"/>
                <p:cNvSpPr/>
                <p:nvPr/>
              </p:nvSpPr>
              <p:spPr>
                <a:xfrm>
                  <a:off x="1635" y="0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  <p:sp>
              <p:nvSpPr>
                <p:cNvPr id="26739" name="Rectangle 126"/>
                <p:cNvSpPr/>
                <p:nvPr/>
              </p:nvSpPr>
              <p:spPr>
                <a:xfrm>
                  <a:off x="1666" y="3845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从一个字边界开始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6636" name="Group 128"/>
              <p:cNvGrpSpPr/>
              <p:nvPr/>
            </p:nvGrpSpPr>
            <p:grpSpPr>
              <a:xfrm>
                <a:off x="765" y="403"/>
                <a:ext cx="870" cy="403"/>
                <a:chOff x="765" y="403"/>
                <a:chExt cx="870" cy="403"/>
              </a:xfrm>
            </p:grpSpPr>
            <p:sp>
              <p:nvSpPr>
                <p:cNvPr id="26736" name="Rectangle 129"/>
                <p:cNvSpPr/>
                <p:nvPr/>
              </p:nvSpPr>
              <p:spPr>
                <a:xfrm>
                  <a:off x="808" y="403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37" name="Rectangle 130"/>
                <p:cNvSpPr/>
                <p:nvPr/>
              </p:nvSpPr>
              <p:spPr>
                <a:xfrm>
                  <a:off x="765" y="403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37" name="Group 131"/>
              <p:cNvGrpSpPr/>
              <p:nvPr/>
            </p:nvGrpSpPr>
            <p:grpSpPr>
              <a:xfrm>
                <a:off x="1635" y="33"/>
                <a:ext cx="1976" cy="773"/>
                <a:chOff x="1635" y="33"/>
                <a:chExt cx="1976" cy="773"/>
              </a:xfrm>
            </p:grpSpPr>
            <p:sp>
              <p:nvSpPr>
                <p:cNvPr id="26734" name="Rectangle 132"/>
                <p:cNvSpPr/>
                <p:nvPr/>
              </p:nvSpPr>
              <p:spPr>
                <a:xfrm>
                  <a:off x="1678" y="33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指示汇编器汇编一段新的代码或数据部分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735" name="Rectangle 133"/>
                <p:cNvSpPr/>
                <p:nvPr/>
              </p:nvSpPr>
              <p:spPr>
                <a:xfrm>
                  <a:off x="1635" y="403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38" name="Group 134"/>
              <p:cNvGrpSpPr/>
              <p:nvPr/>
            </p:nvGrpSpPr>
            <p:grpSpPr>
              <a:xfrm>
                <a:off x="765" y="806"/>
                <a:ext cx="870" cy="756"/>
                <a:chOff x="765" y="806"/>
                <a:chExt cx="870" cy="756"/>
              </a:xfrm>
            </p:grpSpPr>
            <p:sp>
              <p:nvSpPr>
                <p:cNvPr id="26732" name="Rectangle 135"/>
                <p:cNvSpPr/>
                <p:nvPr/>
              </p:nvSpPr>
              <p:spPr>
                <a:xfrm>
                  <a:off x="808" y="1159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CODE16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33" name="Rectangle 136"/>
                <p:cNvSpPr/>
                <p:nvPr/>
              </p:nvSpPr>
              <p:spPr>
                <a:xfrm>
                  <a:off x="765" y="806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39" name="Group 137"/>
              <p:cNvGrpSpPr/>
              <p:nvPr/>
            </p:nvGrpSpPr>
            <p:grpSpPr>
              <a:xfrm>
                <a:off x="1635" y="806"/>
                <a:ext cx="1976" cy="756"/>
                <a:chOff x="1635" y="806"/>
                <a:chExt cx="1976" cy="756"/>
              </a:xfrm>
            </p:grpSpPr>
            <p:sp>
              <p:nvSpPr>
                <p:cNvPr id="26730" name="Rectangle 138"/>
                <p:cNvSpPr/>
                <p:nvPr/>
              </p:nvSpPr>
              <p:spPr>
                <a:xfrm>
                  <a:off x="1678" y="1159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指示汇编器将随后的指令作为</a:t>
                  </a:r>
                  <a:r>
                    <a:rPr lang="en-US" altLang="zh-CN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16</a:t>
                  </a:r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位</a:t>
                  </a:r>
                  <a:r>
                    <a:rPr lang="en-US" altLang="zh-CN" sz="1600" b="1" dirty="0">
                      <a:latin typeface="Times New Roman" panose="02020603050405020304" pitchFamily="18" charset="0"/>
                    </a:rPr>
                    <a:t>Thumb</a:t>
                  </a:r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指令</a:t>
                  </a: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731" name="Rectangle 139"/>
                <p:cNvSpPr/>
                <p:nvPr/>
              </p:nvSpPr>
              <p:spPr>
                <a:xfrm>
                  <a:off x="1635" y="806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0" name="Group 140"/>
              <p:cNvGrpSpPr/>
              <p:nvPr/>
            </p:nvGrpSpPr>
            <p:grpSpPr>
              <a:xfrm>
                <a:off x="765" y="1209"/>
                <a:ext cx="870" cy="756"/>
                <a:chOff x="765" y="1209"/>
                <a:chExt cx="870" cy="756"/>
              </a:xfrm>
            </p:grpSpPr>
            <p:sp>
              <p:nvSpPr>
                <p:cNvPr id="26728" name="Rectangle 141"/>
                <p:cNvSpPr/>
                <p:nvPr/>
              </p:nvSpPr>
              <p:spPr>
                <a:xfrm>
                  <a:off x="808" y="1562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CODE32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29" name="Rectangle 142"/>
                <p:cNvSpPr/>
                <p:nvPr/>
              </p:nvSpPr>
              <p:spPr>
                <a:xfrm>
                  <a:off x="765" y="1209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1" name="Group 143"/>
              <p:cNvGrpSpPr/>
              <p:nvPr/>
            </p:nvGrpSpPr>
            <p:grpSpPr>
              <a:xfrm>
                <a:off x="1635" y="1209"/>
                <a:ext cx="1976" cy="756"/>
                <a:chOff x="1635" y="1209"/>
                <a:chExt cx="1976" cy="756"/>
              </a:xfrm>
            </p:grpSpPr>
            <p:sp>
              <p:nvSpPr>
                <p:cNvPr id="26726" name="Rectangle 144"/>
                <p:cNvSpPr/>
                <p:nvPr/>
              </p:nvSpPr>
              <p:spPr>
                <a:xfrm>
                  <a:off x="1678" y="1562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指示汇编器将随后的指令作为</a:t>
                  </a:r>
                  <a:r>
                    <a:rPr lang="en-US" altLang="zh-CN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32</a:t>
                  </a:r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位</a:t>
                  </a:r>
                  <a:r>
                    <a:rPr lang="en-US" altLang="zh-CN" sz="1600" b="1" dirty="0">
                      <a:latin typeface="Times New Roman" panose="02020603050405020304" pitchFamily="18" charset="0"/>
                    </a:rPr>
                    <a:t>ARM</a:t>
                  </a:r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指令</a:t>
                  </a: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727" name="Rectangle 145"/>
                <p:cNvSpPr/>
                <p:nvPr/>
              </p:nvSpPr>
              <p:spPr>
                <a:xfrm>
                  <a:off x="1635" y="1209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2" name="Group 146"/>
              <p:cNvGrpSpPr/>
              <p:nvPr/>
            </p:nvGrpSpPr>
            <p:grpSpPr>
              <a:xfrm>
                <a:off x="765" y="859"/>
                <a:ext cx="870" cy="1156"/>
                <a:chOff x="765" y="859"/>
                <a:chExt cx="870" cy="1156"/>
              </a:xfrm>
            </p:grpSpPr>
            <p:sp>
              <p:nvSpPr>
                <p:cNvPr id="26724" name="Rectangle 147"/>
                <p:cNvSpPr/>
                <p:nvPr/>
              </p:nvSpPr>
              <p:spPr>
                <a:xfrm>
                  <a:off x="796" y="859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END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25" name="Rectangle 148"/>
                <p:cNvSpPr/>
                <p:nvPr/>
              </p:nvSpPr>
              <p:spPr>
                <a:xfrm>
                  <a:off x="765" y="1612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3" name="Group 149"/>
              <p:cNvGrpSpPr/>
              <p:nvPr/>
            </p:nvGrpSpPr>
            <p:grpSpPr>
              <a:xfrm>
                <a:off x="1635" y="746"/>
                <a:ext cx="1976" cy="1269"/>
                <a:chOff x="1635" y="746"/>
                <a:chExt cx="1976" cy="1269"/>
              </a:xfrm>
            </p:grpSpPr>
            <p:sp>
              <p:nvSpPr>
                <p:cNvPr id="26722" name="Rectangle 150"/>
                <p:cNvSpPr/>
                <p:nvPr/>
              </p:nvSpPr>
              <p:spPr>
                <a:xfrm>
                  <a:off x="1695" y="746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表示源程序的结束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723" name="Rectangle 151"/>
                <p:cNvSpPr/>
                <p:nvPr/>
              </p:nvSpPr>
              <p:spPr>
                <a:xfrm>
                  <a:off x="1635" y="1612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4" name="Group 152"/>
              <p:cNvGrpSpPr/>
              <p:nvPr/>
            </p:nvGrpSpPr>
            <p:grpSpPr>
              <a:xfrm>
                <a:off x="765" y="446"/>
                <a:ext cx="870" cy="1972"/>
                <a:chOff x="765" y="446"/>
                <a:chExt cx="870" cy="1972"/>
              </a:xfrm>
            </p:grpSpPr>
            <p:sp>
              <p:nvSpPr>
                <p:cNvPr id="26720" name="Rectangle 153"/>
                <p:cNvSpPr/>
                <p:nvPr/>
              </p:nvSpPr>
              <p:spPr>
                <a:xfrm>
                  <a:off x="808" y="446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ENTRY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21" name="Rectangle 154"/>
                <p:cNvSpPr/>
                <p:nvPr/>
              </p:nvSpPr>
              <p:spPr>
                <a:xfrm>
                  <a:off x="765" y="2015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5" name="Group 155"/>
              <p:cNvGrpSpPr/>
              <p:nvPr/>
            </p:nvGrpSpPr>
            <p:grpSpPr>
              <a:xfrm>
                <a:off x="1635" y="446"/>
                <a:ext cx="1976" cy="1942"/>
                <a:chOff x="1635" y="446"/>
                <a:chExt cx="1976" cy="1942"/>
              </a:xfrm>
            </p:grpSpPr>
            <p:sp>
              <p:nvSpPr>
                <p:cNvPr id="26718" name="Rectangle 156"/>
                <p:cNvSpPr/>
                <p:nvPr/>
              </p:nvSpPr>
              <p:spPr>
                <a:xfrm>
                  <a:off x="1678" y="446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指向程序的入口，一个源文件中只能有一个</a:t>
                  </a:r>
                  <a:r>
                    <a:rPr lang="en-US" altLang="zh-CN" sz="1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ENTRY</a:t>
                  </a:r>
                </a:p>
                <a:p>
                  <a:pPr algn="just" eaLnBrk="0" hangingPunct="0"/>
                  <a:endParaRPr lang="zh-CN" altLang="en-US" sz="14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719" name="Rectangle 157"/>
                <p:cNvSpPr/>
                <p:nvPr/>
              </p:nvSpPr>
              <p:spPr>
                <a:xfrm>
                  <a:off x="1635" y="1985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6" name="Group 158"/>
              <p:cNvGrpSpPr/>
              <p:nvPr/>
            </p:nvGrpSpPr>
            <p:grpSpPr>
              <a:xfrm>
                <a:off x="765" y="1996"/>
                <a:ext cx="870" cy="825"/>
                <a:chOff x="765" y="1996"/>
                <a:chExt cx="870" cy="825"/>
              </a:xfrm>
            </p:grpSpPr>
            <p:sp>
              <p:nvSpPr>
                <p:cNvPr id="26716" name="Rectangle 159"/>
                <p:cNvSpPr/>
                <p:nvPr/>
              </p:nvSpPr>
              <p:spPr>
                <a:xfrm>
                  <a:off x="808" y="1996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* 或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EQU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17" name="Rectangle 160"/>
                <p:cNvSpPr/>
                <p:nvPr/>
              </p:nvSpPr>
              <p:spPr>
                <a:xfrm>
                  <a:off x="765" y="2418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7" name="Group 161"/>
              <p:cNvGrpSpPr/>
              <p:nvPr/>
            </p:nvGrpSpPr>
            <p:grpSpPr>
              <a:xfrm>
                <a:off x="1635" y="1996"/>
                <a:ext cx="1976" cy="825"/>
                <a:chOff x="1635" y="1996"/>
                <a:chExt cx="1976" cy="825"/>
              </a:xfrm>
            </p:grpSpPr>
            <p:sp>
              <p:nvSpPr>
                <p:cNvPr id="26714" name="Rectangle 162"/>
                <p:cNvSpPr/>
                <p:nvPr/>
              </p:nvSpPr>
              <p:spPr>
                <a:xfrm>
                  <a:off x="1678" y="1996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对一个常量赋予一个符号名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715" name="Rectangle 163"/>
                <p:cNvSpPr/>
                <p:nvPr/>
              </p:nvSpPr>
              <p:spPr>
                <a:xfrm>
                  <a:off x="1635" y="2418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8" name="Group 164"/>
              <p:cNvGrpSpPr/>
              <p:nvPr/>
            </p:nvGrpSpPr>
            <p:grpSpPr>
              <a:xfrm>
                <a:off x="765" y="2396"/>
                <a:ext cx="870" cy="943"/>
                <a:chOff x="765" y="2396"/>
                <a:chExt cx="870" cy="943"/>
              </a:xfrm>
            </p:grpSpPr>
            <p:sp>
              <p:nvSpPr>
                <p:cNvPr id="26712" name="Rectangle 165"/>
                <p:cNvSpPr/>
                <p:nvPr/>
              </p:nvSpPr>
              <p:spPr>
                <a:xfrm>
                  <a:off x="808" y="2396"/>
                  <a:ext cx="784" cy="518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EXPORT</a:t>
                  </a:r>
                  <a:r>
                    <a:rPr lang="zh-CN" altLang="en-US" sz="1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或</a:t>
                  </a:r>
                  <a:r>
                    <a:rPr lang="en-US" altLang="zh-CN" sz="14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GLOBAL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13" name="Rectangle 166"/>
                <p:cNvSpPr/>
                <p:nvPr/>
              </p:nvSpPr>
              <p:spPr>
                <a:xfrm>
                  <a:off x="765" y="2821"/>
                  <a:ext cx="870" cy="518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49" name="Group 167"/>
              <p:cNvGrpSpPr/>
              <p:nvPr/>
            </p:nvGrpSpPr>
            <p:grpSpPr>
              <a:xfrm>
                <a:off x="1635" y="2396"/>
                <a:ext cx="1976" cy="943"/>
                <a:chOff x="1635" y="2396"/>
                <a:chExt cx="1976" cy="943"/>
              </a:xfrm>
            </p:grpSpPr>
            <p:sp>
              <p:nvSpPr>
                <p:cNvPr id="26710" name="Rectangle 168"/>
                <p:cNvSpPr/>
                <p:nvPr/>
              </p:nvSpPr>
              <p:spPr>
                <a:xfrm>
                  <a:off x="1678" y="2396"/>
                  <a:ext cx="1890" cy="518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说明了由链接器在目标和库文件中使用的符号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711" name="Rectangle 169"/>
                <p:cNvSpPr/>
                <p:nvPr/>
              </p:nvSpPr>
              <p:spPr>
                <a:xfrm>
                  <a:off x="1635" y="2821"/>
                  <a:ext cx="1976" cy="518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0" name="Group 170"/>
              <p:cNvGrpSpPr/>
              <p:nvPr/>
            </p:nvGrpSpPr>
            <p:grpSpPr>
              <a:xfrm>
                <a:off x="765" y="2914"/>
                <a:ext cx="870" cy="943"/>
                <a:chOff x="765" y="2914"/>
                <a:chExt cx="870" cy="943"/>
              </a:xfrm>
            </p:grpSpPr>
            <p:sp>
              <p:nvSpPr>
                <p:cNvPr id="26708" name="Rectangle 171"/>
                <p:cNvSpPr/>
                <p:nvPr/>
              </p:nvSpPr>
              <p:spPr>
                <a:xfrm>
                  <a:off x="808" y="2914"/>
                  <a:ext cx="784" cy="518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4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IMPORT</a:t>
                  </a:r>
                  <a:r>
                    <a:rPr lang="zh-CN" altLang="en-US" sz="14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或</a:t>
                  </a:r>
                  <a:r>
                    <a:rPr lang="en-US" altLang="zh-CN" sz="14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EXTERN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09" name="Rectangle 172"/>
                <p:cNvSpPr/>
                <p:nvPr/>
              </p:nvSpPr>
              <p:spPr>
                <a:xfrm>
                  <a:off x="765" y="3339"/>
                  <a:ext cx="870" cy="518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1" name="Group 173"/>
              <p:cNvGrpSpPr/>
              <p:nvPr/>
            </p:nvGrpSpPr>
            <p:grpSpPr>
              <a:xfrm>
                <a:off x="1635" y="2914"/>
                <a:ext cx="1976" cy="943"/>
                <a:chOff x="1635" y="2914"/>
                <a:chExt cx="1976" cy="943"/>
              </a:xfrm>
            </p:grpSpPr>
            <p:sp>
              <p:nvSpPr>
                <p:cNvPr id="26706" name="Rectangle 174"/>
                <p:cNvSpPr/>
                <p:nvPr/>
              </p:nvSpPr>
              <p:spPr>
                <a:xfrm>
                  <a:off x="1678" y="2914"/>
                  <a:ext cx="1890" cy="518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提供汇编器在当前汇编中未曾定义的符号名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707" name="Rectangle 175"/>
                <p:cNvSpPr/>
                <p:nvPr/>
              </p:nvSpPr>
              <p:spPr>
                <a:xfrm>
                  <a:off x="1635" y="3339"/>
                  <a:ext cx="1976" cy="518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2" name="Group 176"/>
              <p:cNvGrpSpPr/>
              <p:nvPr/>
            </p:nvGrpSpPr>
            <p:grpSpPr>
              <a:xfrm>
                <a:off x="765" y="3329"/>
                <a:ext cx="870" cy="1046"/>
                <a:chOff x="765" y="3329"/>
                <a:chExt cx="870" cy="1046"/>
              </a:xfrm>
            </p:grpSpPr>
            <p:sp>
              <p:nvSpPr>
                <p:cNvPr id="26704" name="Rectangle 177"/>
                <p:cNvSpPr/>
                <p:nvPr/>
              </p:nvSpPr>
              <p:spPr>
                <a:xfrm>
                  <a:off x="808" y="3329"/>
                  <a:ext cx="784" cy="518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GET</a:t>
                  </a:r>
                  <a:r>
                    <a:rPr lang="zh-CN" altLang="en-US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或</a:t>
                  </a:r>
                  <a:r>
                    <a:rPr lang="en-US" altLang="zh-CN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INCLUDE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05" name="Rectangle 178"/>
                <p:cNvSpPr/>
                <p:nvPr/>
              </p:nvSpPr>
              <p:spPr>
                <a:xfrm>
                  <a:off x="765" y="3857"/>
                  <a:ext cx="870" cy="518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3" name="Group 179"/>
              <p:cNvGrpSpPr/>
              <p:nvPr/>
            </p:nvGrpSpPr>
            <p:grpSpPr>
              <a:xfrm>
                <a:off x="1635" y="3329"/>
                <a:ext cx="1976" cy="1046"/>
                <a:chOff x="1635" y="3329"/>
                <a:chExt cx="1976" cy="1046"/>
              </a:xfrm>
            </p:grpSpPr>
            <p:sp>
              <p:nvSpPr>
                <p:cNvPr id="26702" name="Rectangle 180"/>
                <p:cNvSpPr/>
                <p:nvPr/>
              </p:nvSpPr>
              <p:spPr>
                <a:xfrm>
                  <a:off x="1678" y="3329"/>
                  <a:ext cx="1890" cy="518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包含一个文件，在</a:t>
                  </a:r>
                  <a:r>
                    <a:rPr lang="en-US" altLang="zh-CN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GET</a:t>
                  </a:r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处汇编包含的文件</a:t>
                  </a: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703" name="Rectangle 181"/>
                <p:cNvSpPr/>
                <p:nvPr/>
              </p:nvSpPr>
              <p:spPr>
                <a:xfrm>
                  <a:off x="1635" y="3857"/>
                  <a:ext cx="1976" cy="518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4" name="Group 182"/>
              <p:cNvGrpSpPr/>
              <p:nvPr/>
            </p:nvGrpSpPr>
            <p:grpSpPr>
              <a:xfrm>
                <a:off x="765" y="4375"/>
                <a:ext cx="870" cy="403"/>
                <a:chOff x="765" y="4375"/>
                <a:chExt cx="870" cy="403"/>
              </a:xfrm>
            </p:grpSpPr>
            <p:sp>
              <p:nvSpPr>
                <p:cNvPr id="26700" name="Rectangle 183"/>
                <p:cNvSpPr/>
                <p:nvPr/>
              </p:nvSpPr>
              <p:spPr>
                <a:xfrm>
                  <a:off x="808" y="4375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INCBIN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701" name="Rectangle 184"/>
                <p:cNvSpPr/>
                <p:nvPr/>
              </p:nvSpPr>
              <p:spPr>
                <a:xfrm>
                  <a:off x="765" y="4375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5" name="Group 185"/>
              <p:cNvGrpSpPr/>
              <p:nvPr/>
            </p:nvGrpSpPr>
            <p:grpSpPr>
              <a:xfrm>
                <a:off x="1635" y="4375"/>
                <a:ext cx="1976" cy="403"/>
                <a:chOff x="1635" y="4375"/>
                <a:chExt cx="1976" cy="403"/>
              </a:xfrm>
            </p:grpSpPr>
            <p:sp>
              <p:nvSpPr>
                <p:cNvPr id="26698" name="Rectangle 186"/>
                <p:cNvSpPr/>
                <p:nvPr/>
              </p:nvSpPr>
              <p:spPr>
                <a:xfrm>
                  <a:off x="1678" y="4375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包含一个未被汇编过的文件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699" name="Rectangle 187"/>
                <p:cNvSpPr/>
                <p:nvPr/>
              </p:nvSpPr>
              <p:spPr>
                <a:xfrm>
                  <a:off x="1635" y="4375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6" name="Group 188"/>
              <p:cNvGrpSpPr/>
              <p:nvPr/>
            </p:nvGrpSpPr>
            <p:grpSpPr>
              <a:xfrm>
                <a:off x="765" y="4778"/>
                <a:ext cx="870" cy="403"/>
                <a:chOff x="765" y="4778"/>
                <a:chExt cx="870" cy="403"/>
              </a:xfrm>
            </p:grpSpPr>
            <p:sp>
              <p:nvSpPr>
                <p:cNvPr id="26696" name="Rectangle 189"/>
                <p:cNvSpPr/>
                <p:nvPr/>
              </p:nvSpPr>
              <p:spPr>
                <a:xfrm>
                  <a:off x="808" y="4778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KEEP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697" name="Rectangle 190"/>
                <p:cNvSpPr/>
                <p:nvPr/>
              </p:nvSpPr>
              <p:spPr>
                <a:xfrm>
                  <a:off x="765" y="4778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7" name="Group 191"/>
              <p:cNvGrpSpPr/>
              <p:nvPr/>
            </p:nvGrpSpPr>
            <p:grpSpPr>
              <a:xfrm>
                <a:off x="1635" y="4778"/>
                <a:ext cx="1976" cy="403"/>
                <a:chOff x="1635" y="4778"/>
                <a:chExt cx="1976" cy="403"/>
              </a:xfrm>
            </p:grpSpPr>
            <p:sp>
              <p:nvSpPr>
                <p:cNvPr id="26694" name="Rectangle 192"/>
                <p:cNvSpPr/>
                <p:nvPr/>
              </p:nvSpPr>
              <p:spPr>
                <a:xfrm>
                  <a:off x="1678" y="4778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指示汇编器保留符号表中的局部符号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695" name="Rectangle 193"/>
                <p:cNvSpPr/>
                <p:nvPr/>
              </p:nvSpPr>
              <p:spPr>
                <a:xfrm>
                  <a:off x="1635" y="4778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8" name="Group 194"/>
              <p:cNvGrpSpPr/>
              <p:nvPr/>
            </p:nvGrpSpPr>
            <p:grpSpPr>
              <a:xfrm>
                <a:off x="765" y="5181"/>
                <a:ext cx="870" cy="403"/>
                <a:chOff x="765" y="5181"/>
                <a:chExt cx="870" cy="403"/>
              </a:xfrm>
            </p:grpSpPr>
            <p:sp>
              <p:nvSpPr>
                <p:cNvPr id="26692" name="Rectangle 195"/>
                <p:cNvSpPr/>
                <p:nvPr/>
              </p:nvSpPr>
              <p:spPr>
                <a:xfrm>
                  <a:off x="808" y="5181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NOFP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693" name="Rectangle 196"/>
                <p:cNvSpPr/>
                <p:nvPr/>
              </p:nvSpPr>
              <p:spPr>
                <a:xfrm>
                  <a:off x="765" y="5181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59" name="Group 197"/>
              <p:cNvGrpSpPr/>
              <p:nvPr/>
            </p:nvGrpSpPr>
            <p:grpSpPr>
              <a:xfrm>
                <a:off x="1635" y="5181"/>
                <a:ext cx="1976" cy="403"/>
                <a:chOff x="1635" y="5181"/>
                <a:chExt cx="1976" cy="403"/>
              </a:xfrm>
            </p:grpSpPr>
            <p:sp>
              <p:nvSpPr>
                <p:cNvPr id="26690" name="Rectangle 198"/>
                <p:cNvSpPr/>
                <p:nvPr/>
              </p:nvSpPr>
              <p:spPr>
                <a:xfrm>
                  <a:off x="1678" y="5181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在汇编语言程序中禁止浮点指令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691" name="Rectangle 199"/>
                <p:cNvSpPr/>
                <p:nvPr/>
              </p:nvSpPr>
              <p:spPr>
                <a:xfrm>
                  <a:off x="1635" y="5181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0" name="Group 200"/>
              <p:cNvGrpSpPr/>
              <p:nvPr/>
            </p:nvGrpSpPr>
            <p:grpSpPr>
              <a:xfrm>
                <a:off x="765" y="5584"/>
                <a:ext cx="870" cy="403"/>
                <a:chOff x="765" y="5584"/>
                <a:chExt cx="870" cy="403"/>
              </a:xfrm>
            </p:grpSpPr>
            <p:sp>
              <p:nvSpPr>
                <p:cNvPr id="26688" name="Rectangle 201"/>
                <p:cNvSpPr/>
                <p:nvPr/>
              </p:nvSpPr>
              <p:spPr>
                <a:xfrm>
                  <a:off x="808" y="5584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REQUIRE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689" name="Rectangle 202"/>
                <p:cNvSpPr/>
                <p:nvPr/>
              </p:nvSpPr>
              <p:spPr>
                <a:xfrm>
                  <a:off x="765" y="5584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1" name="Group 203"/>
              <p:cNvGrpSpPr/>
              <p:nvPr/>
            </p:nvGrpSpPr>
            <p:grpSpPr>
              <a:xfrm>
                <a:off x="1635" y="5584"/>
                <a:ext cx="1976" cy="403"/>
                <a:chOff x="1635" y="5584"/>
                <a:chExt cx="1976" cy="403"/>
              </a:xfrm>
            </p:grpSpPr>
            <p:sp>
              <p:nvSpPr>
                <p:cNvPr id="26686" name="Rectangle 204"/>
                <p:cNvSpPr/>
                <p:nvPr/>
              </p:nvSpPr>
              <p:spPr>
                <a:xfrm>
                  <a:off x="1678" y="5584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指示两段之间的依赖关系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687" name="Rectangle 205"/>
                <p:cNvSpPr/>
                <p:nvPr/>
              </p:nvSpPr>
              <p:spPr>
                <a:xfrm>
                  <a:off x="1635" y="5584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2" name="Group 206"/>
              <p:cNvGrpSpPr/>
              <p:nvPr/>
            </p:nvGrpSpPr>
            <p:grpSpPr>
              <a:xfrm>
                <a:off x="765" y="5987"/>
                <a:ext cx="870" cy="403"/>
                <a:chOff x="765" y="5987"/>
                <a:chExt cx="870" cy="403"/>
              </a:xfrm>
            </p:grpSpPr>
            <p:sp>
              <p:nvSpPr>
                <p:cNvPr id="26684" name="Rectangle 207"/>
                <p:cNvSpPr/>
                <p:nvPr/>
              </p:nvSpPr>
              <p:spPr>
                <a:xfrm>
                  <a:off x="808" y="5987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REQUIRE8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685" name="Rectangle 208"/>
                <p:cNvSpPr/>
                <p:nvPr/>
              </p:nvSpPr>
              <p:spPr>
                <a:xfrm>
                  <a:off x="765" y="5987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3" name="Group 209"/>
              <p:cNvGrpSpPr/>
              <p:nvPr/>
            </p:nvGrpSpPr>
            <p:grpSpPr>
              <a:xfrm>
                <a:off x="1635" y="5987"/>
                <a:ext cx="1976" cy="403"/>
                <a:chOff x="1635" y="5987"/>
                <a:chExt cx="1976" cy="403"/>
              </a:xfrm>
            </p:grpSpPr>
            <p:sp>
              <p:nvSpPr>
                <p:cNvPr id="26682" name="Rectangle 210"/>
                <p:cNvSpPr/>
                <p:nvPr/>
              </p:nvSpPr>
              <p:spPr>
                <a:xfrm>
                  <a:off x="1678" y="5987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指示当前文件请求堆栈为</a:t>
                  </a:r>
                  <a:r>
                    <a:rPr lang="en-US" altLang="zh-CN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8</a:t>
                  </a:r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字节对准</a:t>
                  </a: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683" name="Rectangle 211"/>
                <p:cNvSpPr/>
                <p:nvPr/>
              </p:nvSpPr>
              <p:spPr>
                <a:xfrm>
                  <a:off x="1635" y="5987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4" name="Group 212"/>
              <p:cNvGrpSpPr/>
              <p:nvPr/>
            </p:nvGrpSpPr>
            <p:grpSpPr>
              <a:xfrm>
                <a:off x="765" y="6390"/>
                <a:ext cx="870" cy="403"/>
                <a:chOff x="765" y="6390"/>
                <a:chExt cx="870" cy="403"/>
              </a:xfrm>
            </p:grpSpPr>
            <p:sp>
              <p:nvSpPr>
                <p:cNvPr id="26680" name="Rectangle 213"/>
                <p:cNvSpPr/>
                <p:nvPr/>
              </p:nvSpPr>
              <p:spPr>
                <a:xfrm>
                  <a:off x="808" y="6390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PRESERVE8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681" name="Rectangle 214"/>
                <p:cNvSpPr/>
                <p:nvPr/>
              </p:nvSpPr>
              <p:spPr>
                <a:xfrm>
                  <a:off x="765" y="6390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5" name="Group 215"/>
              <p:cNvGrpSpPr/>
              <p:nvPr/>
            </p:nvGrpSpPr>
            <p:grpSpPr>
              <a:xfrm>
                <a:off x="1635" y="6390"/>
                <a:ext cx="1976" cy="403"/>
                <a:chOff x="1635" y="6390"/>
                <a:chExt cx="1976" cy="403"/>
              </a:xfrm>
            </p:grpSpPr>
            <p:sp>
              <p:nvSpPr>
                <p:cNvPr id="26678" name="Rectangle 216"/>
                <p:cNvSpPr/>
                <p:nvPr/>
              </p:nvSpPr>
              <p:spPr>
                <a:xfrm>
                  <a:off x="1678" y="6390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指示当前文件保持堆栈为</a:t>
                  </a:r>
                  <a:r>
                    <a:rPr lang="en-US" altLang="zh-CN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8</a:t>
                  </a:r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字节对准</a:t>
                  </a: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679" name="Rectangle 217"/>
                <p:cNvSpPr/>
                <p:nvPr/>
              </p:nvSpPr>
              <p:spPr>
                <a:xfrm>
                  <a:off x="1635" y="6390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6" name="Group 218"/>
              <p:cNvGrpSpPr/>
              <p:nvPr/>
            </p:nvGrpSpPr>
            <p:grpSpPr>
              <a:xfrm>
                <a:off x="765" y="6793"/>
                <a:ext cx="870" cy="403"/>
                <a:chOff x="765" y="6793"/>
                <a:chExt cx="870" cy="403"/>
              </a:xfrm>
            </p:grpSpPr>
            <p:sp>
              <p:nvSpPr>
                <p:cNvPr id="26676" name="Rectangle 219"/>
                <p:cNvSpPr/>
                <p:nvPr/>
              </p:nvSpPr>
              <p:spPr>
                <a:xfrm>
                  <a:off x="808" y="6793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RN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677" name="Rectangle 220"/>
                <p:cNvSpPr/>
                <p:nvPr/>
              </p:nvSpPr>
              <p:spPr>
                <a:xfrm>
                  <a:off x="765" y="6793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7" name="Group 221"/>
              <p:cNvGrpSpPr/>
              <p:nvPr/>
            </p:nvGrpSpPr>
            <p:grpSpPr>
              <a:xfrm>
                <a:off x="1635" y="6793"/>
                <a:ext cx="1976" cy="403"/>
                <a:chOff x="1635" y="6793"/>
                <a:chExt cx="1976" cy="403"/>
              </a:xfrm>
            </p:grpSpPr>
            <p:sp>
              <p:nvSpPr>
                <p:cNvPr id="26674" name="Rectangle 222"/>
                <p:cNvSpPr/>
                <p:nvPr/>
              </p:nvSpPr>
              <p:spPr>
                <a:xfrm>
                  <a:off x="1678" y="6793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给特定的寄存器命名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675" name="Rectangle 223"/>
                <p:cNvSpPr/>
                <p:nvPr/>
              </p:nvSpPr>
              <p:spPr>
                <a:xfrm>
                  <a:off x="1635" y="6793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8" name="Group 224"/>
              <p:cNvGrpSpPr/>
              <p:nvPr/>
            </p:nvGrpSpPr>
            <p:grpSpPr>
              <a:xfrm>
                <a:off x="765" y="7196"/>
                <a:ext cx="870" cy="403"/>
                <a:chOff x="765" y="7196"/>
                <a:chExt cx="870" cy="403"/>
              </a:xfrm>
            </p:grpSpPr>
            <p:sp>
              <p:nvSpPr>
                <p:cNvPr id="26672" name="Rectangle 225"/>
                <p:cNvSpPr/>
                <p:nvPr/>
              </p:nvSpPr>
              <p:spPr>
                <a:xfrm>
                  <a:off x="808" y="7196"/>
                  <a:ext cx="784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ROUT</a:t>
                  </a:r>
                </a:p>
                <a:p>
                  <a:pPr algn="ctr" eaLnBrk="0" hangingPunct="0"/>
                  <a:endParaRPr lang="zh-CN" altLang="en-US" sz="1600" b="1" dirty="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26673" name="Rectangle 226"/>
                <p:cNvSpPr/>
                <p:nvPr/>
              </p:nvSpPr>
              <p:spPr>
                <a:xfrm>
                  <a:off x="765" y="7196"/>
                  <a:ext cx="870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26669" name="Group 227"/>
              <p:cNvGrpSpPr/>
              <p:nvPr/>
            </p:nvGrpSpPr>
            <p:grpSpPr>
              <a:xfrm>
                <a:off x="1635" y="7196"/>
                <a:ext cx="1976" cy="403"/>
                <a:chOff x="1635" y="7196"/>
                <a:chExt cx="1976" cy="403"/>
              </a:xfrm>
            </p:grpSpPr>
            <p:sp>
              <p:nvSpPr>
                <p:cNvPr id="26670" name="Rectangle 228"/>
                <p:cNvSpPr/>
                <p:nvPr/>
              </p:nvSpPr>
              <p:spPr>
                <a:xfrm>
                  <a:off x="1678" y="7196"/>
                  <a:ext cx="1890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标记局部标号使用范围的界面</a:t>
                  </a:r>
                  <a:endParaRPr lang="zh-CN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671" name="Rectangle 229"/>
                <p:cNvSpPr/>
                <p:nvPr/>
              </p:nvSpPr>
              <p:spPr>
                <a:xfrm>
                  <a:off x="1635" y="7196"/>
                  <a:ext cx="1976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</p:grpSp>
        <p:sp>
          <p:nvSpPr>
            <p:cNvPr id="26632" name="Rectangle 230"/>
            <p:cNvSpPr/>
            <p:nvPr/>
          </p:nvSpPr>
          <p:spPr>
            <a:xfrm>
              <a:off x="-3" y="-3"/>
              <a:ext cx="3617" cy="7605"/>
            </a:xfrm>
            <a:prstGeom prst="rect">
              <a:avLst/>
            </a:prstGeom>
            <a:noFill/>
            <a:ln w="9525" cap="sq" cmpd="sng">
              <a:solidFill>
                <a:srgbClr val="A0A0A0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/>
            <a:lstStyle/>
            <a:p>
              <a:endParaRPr lang="zh-CN" altLang="en-US" sz="2000" b="1" dirty="0">
                <a:latin typeface="Comic Sans MS" panose="030F0702030302020204" pitchFamily="66" charset="0"/>
              </a:endParaRPr>
            </a:p>
          </p:txBody>
        </p:sp>
      </p:grpSp>
      <p:sp>
        <p:nvSpPr>
          <p:cNvPr id="122" name="圆角矩形 121"/>
          <p:cNvSpPr/>
          <p:nvPr/>
        </p:nvSpPr>
        <p:spPr>
          <a:xfrm>
            <a:off x="2143125" y="981075"/>
            <a:ext cx="6786563" cy="2643188"/>
          </a:xfrm>
          <a:prstGeom prst="roundRect">
            <a:avLst>
              <a:gd name="adj" fmla="val 16667"/>
            </a:avLst>
          </a:prstGeom>
          <a:solidFill>
            <a:schemeClr val="accent1">
              <a:alpha val="32156"/>
            </a:scheme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26630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18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/>
          </p:cNvSpPr>
          <p:nvPr>
            <p:ph type="title"/>
          </p:nvPr>
        </p:nvSpPr>
        <p:spPr>
          <a:xfrm>
            <a:off x="714375" y="0"/>
            <a:ext cx="7772400" cy="500063"/>
          </a:xfrm>
        </p:spPr>
        <p:txBody>
          <a:bodyPr vert="horz" wrap="square" lIns="91440" tIns="45720" rIns="91440" bIns="45720" anchor="ctr"/>
          <a:lstStyle/>
          <a:p>
            <a:r>
              <a:rPr lang="en-US" altLang="zh-CN" sz="2400" dirty="0"/>
              <a:t>AREA</a:t>
            </a:r>
            <a:r>
              <a:rPr lang="zh-CN" altLang="en-US" sz="2400" dirty="0"/>
              <a:t>、</a:t>
            </a:r>
            <a:r>
              <a:rPr lang="en-US" altLang="zh-CN" sz="2400" dirty="0"/>
              <a:t>ENTRY</a:t>
            </a:r>
            <a:r>
              <a:rPr lang="zh-CN" altLang="en-US" sz="2400" dirty="0"/>
              <a:t>、</a:t>
            </a:r>
            <a:r>
              <a:rPr lang="en-US" altLang="zh-CN" sz="2400" dirty="0"/>
              <a:t>END</a:t>
            </a:r>
            <a:r>
              <a:rPr lang="zh-CN" altLang="en-US" sz="2400" dirty="0"/>
              <a:t>伪指令</a:t>
            </a:r>
            <a:r>
              <a:rPr lang="zh-CN" altLang="en-US" sz="2800" dirty="0"/>
              <a:t> </a:t>
            </a:r>
          </a:p>
        </p:txBody>
      </p:sp>
      <p:sp>
        <p:nvSpPr>
          <p:cNvPr id="765956" name="Text Box 4"/>
          <p:cNvSpPr txBox="1"/>
          <p:nvPr/>
        </p:nvSpPr>
        <p:spPr>
          <a:xfrm>
            <a:off x="671830" y="2362200"/>
            <a:ext cx="7833995" cy="3046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AREA  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段名	属性</a:t>
            </a: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1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，属性</a:t>
            </a: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2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，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……	    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定义代码段或数据段</a:t>
            </a:r>
            <a:endParaRPr lang="en-US" altLang="zh-CN" sz="2000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>
              <a:spcBef>
                <a:spcPts val="600"/>
              </a:spcBef>
            </a:pPr>
            <a:r>
              <a:rPr lang="zh-CN" altLang="en-US" b="1" dirty="0">
                <a:latin typeface="Comic Sans MS" panose="030F0702030302020204" pitchFamily="66" charset="0"/>
              </a:rPr>
              <a:t>  </a:t>
            </a:r>
            <a:r>
              <a:rPr lang="en-US" altLang="zh-CN" b="1" dirty="0">
                <a:latin typeface="Comic Sans MS" panose="030F0702030302020204" pitchFamily="66" charset="0"/>
              </a:rPr>
              <a:t>1.</a:t>
            </a:r>
            <a:r>
              <a:rPr lang="zh-CN" altLang="en-US" b="1" dirty="0">
                <a:latin typeface="Comic Sans MS" panose="030F0702030302020204" pitchFamily="66" charset="0"/>
              </a:rPr>
              <a:t>段名若以数字开头，则该段名需用</a:t>
            </a:r>
            <a:r>
              <a:rPr lang="zh-CN" altLang="en-US" b="1" dirty="0">
                <a:latin typeface="Times New Roman" panose="02020603050405020304" pitchFamily="18" charset="0"/>
              </a:rPr>
              <a:t>“</a:t>
            </a:r>
            <a:r>
              <a:rPr lang="en-US" altLang="zh-CN" b="1" dirty="0">
                <a:latin typeface="Comic Sans MS" panose="030F0702030302020204" pitchFamily="66" charset="0"/>
              </a:rPr>
              <a:t>|</a:t>
            </a:r>
            <a:r>
              <a:rPr lang="en-US" altLang="zh-CN" b="1" dirty="0">
                <a:latin typeface="Times New Roman" panose="02020603050405020304" pitchFamily="18" charset="0"/>
              </a:rPr>
              <a:t>”</a:t>
            </a:r>
            <a:r>
              <a:rPr lang="zh-CN" altLang="en-US" b="1" dirty="0">
                <a:latin typeface="Comic Sans MS" panose="030F0702030302020204" pitchFamily="66" charset="0"/>
              </a:rPr>
              <a:t>括起来，如</a:t>
            </a:r>
            <a:r>
              <a:rPr lang="en-US" altLang="zh-CN" b="1" dirty="0">
                <a:latin typeface="Comic Sans MS" panose="030F0702030302020204" pitchFamily="66" charset="0"/>
              </a:rPr>
              <a:t>|1_test|</a:t>
            </a:r>
            <a:r>
              <a:rPr lang="zh-CN" altLang="en-US" b="1" dirty="0">
                <a:latin typeface="Comic Sans MS" panose="030F0702030302020204" pitchFamily="66" charset="0"/>
              </a:rPr>
              <a:t>。</a:t>
            </a:r>
          </a:p>
          <a:p>
            <a:pPr>
              <a:spcBef>
                <a:spcPts val="600"/>
              </a:spcBef>
            </a:pPr>
            <a:r>
              <a:rPr lang="zh-CN" altLang="en-US" b="1" dirty="0">
                <a:latin typeface="Comic Sans MS" panose="030F0702030302020204" pitchFamily="66" charset="0"/>
              </a:rPr>
              <a:t>  </a:t>
            </a:r>
            <a:r>
              <a:rPr lang="en-US" altLang="zh-CN" b="1" dirty="0">
                <a:latin typeface="Comic Sans MS" panose="030F0702030302020204" pitchFamily="66" charset="0"/>
              </a:rPr>
              <a:t>2.</a:t>
            </a:r>
            <a:r>
              <a:rPr lang="zh-CN" altLang="en-US" b="1" dirty="0">
                <a:latin typeface="Comic Sans MS" panose="030F0702030302020204" pitchFamily="66" charset="0"/>
              </a:rPr>
              <a:t>属性字段表示该代码或数据的相关属性，多个属性关键字以逗号分隔：</a:t>
            </a:r>
            <a:endParaRPr lang="zh-CN" altLang="en-US" b="1" dirty="0">
              <a:latin typeface="Comic Sans MS" panose="030F0702030302020204" pitchFamily="66" charset="0"/>
              <a:sym typeface="Wingdings" panose="05000000000000000000" pitchFamily="2" charset="2"/>
            </a:endParaRPr>
          </a:p>
          <a:p>
            <a:pPr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l"/>
            </a:pPr>
            <a:r>
              <a:rPr lang="en-US" altLang="zh-CN" sz="1600" b="1" dirty="0">
                <a:latin typeface="Comic Sans MS" panose="030F0702030302020204" pitchFamily="66" charset="0"/>
              </a:rPr>
              <a:t>  CODE</a:t>
            </a:r>
            <a:r>
              <a:rPr lang="zh-CN" altLang="en-US" sz="1600" b="1" dirty="0">
                <a:latin typeface="Comic Sans MS" panose="030F0702030302020204" pitchFamily="66" charset="0"/>
              </a:rPr>
              <a:t>：用于定义代码段。</a:t>
            </a:r>
            <a:endParaRPr lang="zh-CN" altLang="en-US" sz="1600" b="1" dirty="0">
              <a:latin typeface="Comic Sans MS" panose="030F0702030302020204" pitchFamily="66" charset="0"/>
              <a:sym typeface="Wingdings" panose="05000000000000000000" pitchFamily="2" charset="2"/>
            </a:endParaRPr>
          </a:p>
          <a:p>
            <a:pPr marL="285750" indent="-285750">
              <a:spcBef>
                <a:spcPts val="600"/>
              </a:spcBef>
              <a:buClr>
                <a:srgbClr val="C00000"/>
              </a:buClr>
              <a:buFont typeface="Wingdings" panose="05000000000000000000" charset="0"/>
              <a:buChar char="l"/>
            </a:pPr>
            <a:r>
              <a:rPr lang="en-US" altLang="zh-CN" sz="1600" b="1" dirty="0">
                <a:latin typeface="Comic Sans MS" panose="030F0702030302020204" pitchFamily="66" charset="0"/>
              </a:rPr>
              <a:t> DATA</a:t>
            </a:r>
            <a:r>
              <a:rPr lang="zh-CN" altLang="en-US" sz="1600" b="1" dirty="0">
                <a:latin typeface="Comic Sans MS" panose="030F0702030302020204" pitchFamily="66" charset="0"/>
              </a:rPr>
              <a:t>：用于定义数据段。</a:t>
            </a:r>
            <a:endParaRPr lang="zh-CN" altLang="en-US" sz="1600" b="1" dirty="0">
              <a:latin typeface="Comic Sans MS" panose="030F0702030302020204" pitchFamily="66" charset="0"/>
              <a:sym typeface="Wingdings" panose="05000000000000000000" pitchFamily="2" charset="2"/>
            </a:endParaRPr>
          </a:p>
          <a:p>
            <a:pPr marL="285750" indent="-285750">
              <a:spcBef>
                <a:spcPts val="600"/>
              </a:spcBef>
              <a:buClr>
                <a:srgbClr val="C00000"/>
              </a:buClr>
              <a:buFont typeface="Wingdings" panose="05000000000000000000" charset="0"/>
              <a:buChar char="l"/>
            </a:pPr>
            <a:r>
              <a:rPr lang="en-US" altLang="zh-CN" sz="1600" b="1" dirty="0">
                <a:latin typeface="Comic Sans MS" panose="030F0702030302020204" pitchFamily="66" charset="0"/>
              </a:rPr>
              <a:t> READONLY</a:t>
            </a:r>
            <a:r>
              <a:rPr lang="zh-CN" altLang="en-US" sz="1600" b="1" dirty="0">
                <a:latin typeface="Comic Sans MS" panose="030F0702030302020204" pitchFamily="66" charset="0"/>
              </a:rPr>
              <a:t>：指定本段为只读属性，代码段默认为</a:t>
            </a:r>
            <a:r>
              <a:rPr lang="en-US" altLang="zh-CN" sz="1600" b="1" dirty="0">
                <a:latin typeface="Comic Sans MS" panose="030F0702030302020204" pitchFamily="66" charset="0"/>
              </a:rPr>
              <a:t>READONLY</a:t>
            </a:r>
            <a:r>
              <a:rPr lang="zh-CN" altLang="en-US" sz="1600" b="1" dirty="0">
                <a:latin typeface="Comic Sans MS" panose="030F0702030302020204" pitchFamily="66" charset="0"/>
              </a:rPr>
              <a:t>。</a:t>
            </a:r>
            <a:endParaRPr lang="zh-CN" altLang="en-US" sz="1600" b="1" dirty="0">
              <a:latin typeface="Comic Sans MS" panose="030F0702030302020204" pitchFamily="66" charset="0"/>
              <a:sym typeface="Wingdings" panose="05000000000000000000" pitchFamily="2" charset="2"/>
            </a:endParaRPr>
          </a:p>
          <a:p>
            <a:pPr marL="285750" indent="-285750">
              <a:spcBef>
                <a:spcPts val="600"/>
              </a:spcBef>
              <a:buClr>
                <a:srgbClr val="C00000"/>
              </a:buClr>
              <a:buFont typeface="Wingdings" panose="05000000000000000000" charset="0"/>
              <a:buChar char="l"/>
            </a:pPr>
            <a:r>
              <a:rPr lang="en-US" altLang="zh-CN" sz="1600" b="1" dirty="0">
                <a:latin typeface="Comic Sans MS" panose="030F0702030302020204" pitchFamily="66" charset="0"/>
              </a:rPr>
              <a:t> READWRITE</a:t>
            </a:r>
            <a:r>
              <a:rPr lang="zh-CN" altLang="en-US" sz="1600" b="1" dirty="0">
                <a:latin typeface="Comic Sans MS" panose="030F0702030302020204" pitchFamily="66" charset="0"/>
              </a:rPr>
              <a:t>：指定本段为可读写属性，数据段默认为</a:t>
            </a:r>
            <a:r>
              <a:rPr lang="en-US" altLang="zh-CN" sz="1600" b="1" dirty="0">
                <a:latin typeface="Comic Sans MS" panose="030F0702030302020204" pitchFamily="66" charset="0"/>
              </a:rPr>
              <a:t>READWRITE</a:t>
            </a:r>
            <a:r>
              <a:rPr lang="zh-CN" altLang="en-US" sz="1600" b="1" dirty="0">
                <a:latin typeface="Comic Sans MS" panose="030F0702030302020204" pitchFamily="66" charset="0"/>
              </a:rPr>
              <a:t>。</a:t>
            </a:r>
            <a:endParaRPr lang="zh-CN" altLang="en-US" sz="1600" b="1" dirty="0">
              <a:latin typeface="Comic Sans MS" panose="030F0702030302020204" pitchFamily="66" charset="0"/>
              <a:sym typeface="Wingdings" panose="05000000000000000000" pitchFamily="2" charset="2"/>
            </a:endParaRPr>
          </a:p>
          <a:p>
            <a:pPr marL="285750" indent="-285750">
              <a:spcBef>
                <a:spcPts val="600"/>
              </a:spcBef>
              <a:buClr>
                <a:srgbClr val="C00000"/>
              </a:buClr>
              <a:buFont typeface="Wingdings" panose="05000000000000000000" charset="0"/>
              <a:buChar char="l"/>
            </a:pPr>
            <a:r>
              <a:rPr lang="en-US" altLang="zh-CN" sz="1600" b="1" dirty="0">
                <a:latin typeface="Comic Sans MS" panose="030F0702030302020204" pitchFamily="66" charset="0"/>
              </a:rPr>
              <a:t>ALIGN </a:t>
            </a:r>
            <a:r>
              <a:rPr lang="zh-CN" altLang="en-US" sz="1600" b="1" dirty="0">
                <a:latin typeface="Comic Sans MS" panose="030F0702030302020204" pitchFamily="66" charset="0"/>
              </a:rPr>
              <a:t>表达式：表达式取值为</a:t>
            </a:r>
            <a:r>
              <a:rPr lang="en-US" altLang="zh-CN" sz="1600" b="1" dirty="0">
                <a:latin typeface="Comic Sans MS" panose="030F0702030302020204" pitchFamily="66" charset="0"/>
              </a:rPr>
              <a:t>0~31</a:t>
            </a:r>
            <a:r>
              <a:rPr lang="zh-CN" altLang="en-US" sz="1600" b="1" dirty="0">
                <a:latin typeface="Comic Sans MS" panose="030F0702030302020204" pitchFamily="66" charset="0"/>
              </a:rPr>
              <a:t>。</a:t>
            </a:r>
            <a:r>
              <a:rPr lang="en-US" altLang="zh-CN" sz="1600" b="1" dirty="0">
                <a:latin typeface="Comic Sans MS" panose="030F0702030302020204" pitchFamily="66" charset="0"/>
              </a:rPr>
              <a:t>ELF(</a:t>
            </a:r>
            <a:r>
              <a:rPr lang="zh-CN" altLang="en-US" sz="1600" b="1" dirty="0">
                <a:latin typeface="Comic Sans MS" panose="030F0702030302020204" pitchFamily="66" charset="0"/>
              </a:rPr>
              <a:t>可执行连接文件</a:t>
            </a:r>
            <a:r>
              <a:rPr lang="en-US" altLang="zh-CN" sz="1600" b="1" dirty="0">
                <a:latin typeface="Comic Sans MS" panose="030F0702030302020204" pitchFamily="66" charset="0"/>
              </a:rPr>
              <a:t>)</a:t>
            </a:r>
            <a:r>
              <a:rPr lang="zh-CN" altLang="en-US" sz="1600" b="1" dirty="0">
                <a:latin typeface="Comic Sans MS" panose="030F0702030302020204" pitchFamily="66" charset="0"/>
              </a:rPr>
              <a:t>的段默认按字对齐。</a:t>
            </a:r>
            <a:endParaRPr lang="zh-CN" altLang="en-US" sz="1600" b="1" dirty="0">
              <a:latin typeface="Comic Sans MS" panose="030F0702030302020204" pitchFamily="66" charset="0"/>
              <a:sym typeface="Wingdings" panose="05000000000000000000" pitchFamily="2" charset="2"/>
            </a:endParaRPr>
          </a:p>
          <a:p>
            <a:pPr marL="285750" indent="-285750">
              <a:spcBef>
                <a:spcPts val="600"/>
              </a:spcBef>
              <a:buClr>
                <a:srgbClr val="C00000"/>
              </a:buClr>
              <a:buFont typeface="Wingdings" panose="05000000000000000000" charset="0"/>
              <a:buChar char="l"/>
            </a:pPr>
            <a:r>
              <a:rPr lang="en-US" altLang="zh-CN" sz="1600" b="1" dirty="0">
                <a:latin typeface="Comic Sans MS" panose="030F0702030302020204" pitchFamily="66" charset="0"/>
              </a:rPr>
              <a:t>COMMON</a:t>
            </a:r>
            <a:r>
              <a:rPr lang="zh-CN" altLang="en-US" sz="1600" b="1" dirty="0">
                <a:latin typeface="Comic Sans MS" panose="030F0702030302020204" pitchFamily="66" charset="0"/>
              </a:rPr>
              <a:t>：定义一个通用段，各源文件中同名</a:t>
            </a:r>
            <a:r>
              <a:rPr lang="zh-CN" altLang="en-US" sz="1600" b="1" dirty="0">
                <a:solidFill>
                  <a:schemeClr val="bg1"/>
                </a:solidFill>
                <a:latin typeface="Comic Sans MS" panose="030F0702030302020204" pitchFamily="66" charset="0"/>
              </a:rPr>
              <a:t>的</a:t>
            </a:r>
            <a:r>
              <a:rPr lang="en-US" altLang="zh-CN" sz="1600" b="1" dirty="0">
                <a:solidFill>
                  <a:schemeClr val="bg1"/>
                </a:solidFill>
                <a:latin typeface="Comic Sans MS" panose="030F0702030302020204" pitchFamily="66" charset="0"/>
              </a:rPr>
              <a:t>OMMON</a:t>
            </a:r>
            <a:r>
              <a:rPr lang="zh-CN" altLang="en-US" sz="1600" b="1" dirty="0">
                <a:solidFill>
                  <a:schemeClr val="bg1"/>
                </a:solidFill>
                <a:latin typeface="Comic Sans MS" panose="030F0702030302020204" pitchFamily="66" charset="0"/>
              </a:rPr>
              <a:t>段共享同一段存储单元。</a:t>
            </a:r>
          </a:p>
        </p:txBody>
      </p:sp>
      <p:sp>
        <p:nvSpPr>
          <p:cNvPr id="8" name="Text Box 4"/>
          <p:cNvSpPr txBox="1"/>
          <p:nvPr/>
        </p:nvSpPr>
        <p:spPr>
          <a:xfrm>
            <a:off x="406400" y="428625"/>
            <a:ext cx="8675688" cy="18897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30000"/>
              </a:lnSpc>
              <a:buClr>
                <a:srgbClr val="CA18DA"/>
              </a:buClr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Comic Sans MS" panose="030F0702030302020204" pitchFamily="66" charset="0"/>
              </a:rPr>
              <a:t> 一个汇编源程序至少包含一个段，程序太长时可分为多个段并用</a:t>
            </a:r>
            <a:r>
              <a:rPr lang="en-US" altLang="zh-CN" b="1" dirty="0">
                <a:latin typeface="Comic Sans MS" panose="030F0702030302020204" pitchFamily="66" charset="0"/>
              </a:rPr>
              <a:t>AREA</a:t>
            </a:r>
            <a:r>
              <a:rPr lang="zh-CN" altLang="en-US" b="1" dirty="0">
                <a:latin typeface="Comic Sans MS" panose="030F0702030302020204" pitchFamily="66" charset="0"/>
              </a:rPr>
              <a:t>标示；</a:t>
            </a:r>
            <a:endParaRPr lang="en-US" altLang="zh-CN" b="1" dirty="0">
              <a:latin typeface="Comic Sans MS" panose="030F0702030302020204" pitchFamily="66" charset="0"/>
            </a:endParaRPr>
          </a:p>
          <a:p>
            <a:pPr>
              <a:lnSpc>
                <a:spcPct val="130000"/>
              </a:lnSpc>
              <a:buClr>
                <a:srgbClr val="CA18DA"/>
              </a:buClr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Comic Sans MS" panose="030F0702030302020204" pitchFamily="66" charset="0"/>
              </a:rPr>
              <a:t>一个汇编源程序最多只能有一个 </a:t>
            </a:r>
            <a:r>
              <a:rPr lang="en-US" altLang="zh-CN" b="1" dirty="0">
                <a:latin typeface="Comic Sans MS" panose="030F0702030302020204" pitchFamily="66" charset="0"/>
              </a:rPr>
              <a:t>(</a:t>
            </a:r>
            <a:r>
              <a:rPr lang="zh-CN" altLang="en-US" b="1" dirty="0">
                <a:latin typeface="Comic Sans MS" panose="030F0702030302020204" pitchFamily="66" charset="0"/>
              </a:rPr>
              <a:t>可以没有</a:t>
            </a:r>
            <a:r>
              <a:rPr lang="en-US" altLang="zh-CN" b="1" dirty="0">
                <a:latin typeface="Comic Sans MS" panose="030F0702030302020204" pitchFamily="66" charset="0"/>
              </a:rPr>
              <a:t>)ENTRY</a:t>
            </a:r>
            <a:r>
              <a:rPr lang="zh-CN" altLang="en-US" b="1" dirty="0">
                <a:latin typeface="Comic Sans MS" panose="030F0702030302020204" pitchFamily="66" charset="0"/>
              </a:rPr>
              <a:t>标示程序入口；</a:t>
            </a:r>
            <a:endParaRPr lang="en-US" altLang="zh-CN" b="1" dirty="0">
              <a:latin typeface="Comic Sans MS" panose="030F0702030302020204" pitchFamily="66" charset="0"/>
            </a:endParaRPr>
          </a:p>
          <a:p>
            <a:pPr>
              <a:lnSpc>
                <a:spcPct val="130000"/>
              </a:lnSpc>
              <a:buClr>
                <a:srgbClr val="CA18DA"/>
              </a:buClr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Comic Sans MS" panose="030F0702030302020204" pitchFamily="66" charset="0"/>
              </a:rPr>
              <a:t>一个完整的汇编源程序中至少应有一个用</a:t>
            </a:r>
            <a:r>
              <a:rPr lang="en-US" altLang="zh-CN" b="1" dirty="0">
                <a:latin typeface="Comic Sans MS" panose="030F0702030302020204" pitchFamily="66" charset="0"/>
              </a:rPr>
              <a:t>ENTRY</a:t>
            </a:r>
            <a:r>
              <a:rPr lang="zh-CN" altLang="en-US" b="1" dirty="0">
                <a:latin typeface="Comic Sans MS" panose="030F0702030302020204" pitchFamily="66" charset="0"/>
              </a:rPr>
              <a:t>标示的入口，如有多个则程序的</a:t>
            </a:r>
            <a:r>
              <a:rPr lang="en-US" altLang="zh-CN" b="1" dirty="0">
                <a:latin typeface="Comic Sans MS" panose="030F0702030302020204" pitchFamily="66" charset="0"/>
              </a:rPr>
              <a:t>	</a:t>
            </a:r>
            <a:r>
              <a:rPr lang="zh-CN" altLang="en-US" b="1" dirty="0">
                <a:latin typeface="Comic Sans MS" panose="030F0702030302020204" pitchFamily="66" charset="0"/>
              </a:rPr>
              <a:t>真正入口点由连接器指定；</a:t>
            </a:r>
            <a:endParaRPr lang="en-US" altLang="zh-CN" b="1" dirty="0">
              <a:latin typeface="Comic Sans MS" panose="030F0702030302020204" pitchFamily="66" charset="0"/>
            </a:endParaRP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latin typeface="Comic Sans MS" panose="030F0702030302020204" pitchFamily="66" charset="0"/>
              </a:rPr>
              <a:t>一个汇编源程序用</a:t>
            </a:r>
            <a:r>
              <a:rPr lang="en-US" altLang="zh-CN" b="1" dirty="0">
                <a:latin typeface="Comic Sans MS" panose="030F0702030302020204" pitchFamily="66" charset="0"/>
              </a:rPr>
              <a:t>END</a:t>
            </a:r>
            <a:r>
              <a:rPr lang="zh-CN" altLang="en-US" b="1" dirty="0">
                <a:latin typeface="Comic Sans MS" panose="030F0702030302020204" pitchFamily="66" charset="0"/>
              </a:rPr>
              <a:t>标示源文件结束；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330200" y="455930"/>
            <a:ext cx="8623300" cy="1786255"/>
          </a:xfrm>
          <a:prstGeom prst="roundRect">
            <a:avLst>
              <a:gd name="adj" fmla="val 16667"/>
            </a:avLst>
          </a:prstGeom>
          <a:solidFill>
            <a:srgbClr val="7030A0">
              <a:alpha val="32156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19175" y="5408295"/>
            <a:ext cx="7232015" cy="1229995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dashDot"/>
          </a:ln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b="1" dirty="0">
                <a:solidFill>
                  <a:srgbClr val="FF0000"/>
                </a:solidFill>
                <a:latin typeface="Comic Sans MS" panose="030F0702030302020204" pitchFamily="66" charset="0"/>
              </a:rPr>
              <a:t>AREA  Init, CODE, READONLY		</a:t>
            </a:r>
            <a:r>
              <a:rPr lang="en-US" altLang="zh-CN" b="1" dirty="0">
                <a:solidFill>
                  <a:srgbClr val="401BC0"/>
                </a:solidFill>
                <a:latin typeface="Comic Sans MS" panose="030F0702030302020204" pitchFamily="66" charset="0"/>
              </a:rPr>
              <a:t>;</a:t>
            </a:r>
            <a:r>
              <a:rPr lang="zh-CN" altLang="en-US" b="1" dirty="0">
                <a:solidFill>
                  <a:srgbClr val="401BC0"/>
                </a:solidFill>
                <a:latin typeface="Comic Sans MS" panose="030F0702030302020204" pitchFamily="66" charset="0"/>
              </a:rPr>
              <a:t>代码段</a:t>
            </a:r>
            <a:r>
              <a:rPr lang="en-US" altLang="zh-CN" b="1" dirty="0">
                <a:solidFill>
                  <a:srgbClr val="401BC0"/>
                </a:solidFill>
                <a:latin typeface="Comic Sans MS" panose="030F0702030302020204" pitchFamily="66" charset="0"/>
              </a:rPr>
              <a:t>Init</a:t>
            </a:r>
            <a:r>
              <a:rPr lang="zh-CN" altLang="en-US" b="1" dirty="0">
                <a:solidFill>
                  <a:srgbClr val="401BC0"/>
                </a:solidFill>
                <a:latin typeface="Comic Sans MS" panose="030F0702030302020204" pitchFamily="66" charset="0"/>
              </a:rPr>
              <a:t>属性为只读</a:t>
            </a:r>
            <a:endParaRPr lang="zh-CN" altLang="en-US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altLang="zh-CN" b="1" dirty="0">
                <a:solidFill>
                  <a:srgbClr val="FF0000"/>
                </a:solidFill>
                <a:latin typeface="Comic Sans MS" panose="030F0702030302020204" pitchFamily="66" charset="0"/>
              </a:rPr>
              <a:t>  ENTRY				</a:t>
            </a:r>
            <a:r>
              <a:rPr lang="en-US" altLang="zh-CN" b="1" dirty="0">
                <a:solidFill>
                  <a:srgbClr val="401BC0"/>
                </a:solidFill>
                <a:latin typeface="Comic Sans MS" panose="030F0702030302020204" pitchFamily="66" charset="0"/>
              </a:rPr>
              <a:t>;</a:t>
            </a:r>
            <a:r>
              <a:rPr lang="zh-CN" altLang="en-US" b="1" dirty="0">
                <a:solidFill>
                  <a:srgbClr val="401BC0"/>
                </a:solidFill>
                <a:latin typeface="Comic Sans MS" panose="030F0702030302020204" pitchFamily="66" charset="0"/>
              </a:rPr>
              <a:t>指定应用程序的入口点</a:t>
            </a:r>
            <a:endParaRPr lang="zh-CN" altLang="en-US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zh-CN" altLang="en-US" b="1" dirty="0">
                <a:solidFill>
                  <a:srgbClr val="FF0000"/>
                </a:solidFill>
                <a:latin typeface="Comic Sans MS" panose="030F0702030302020204" pitchFamily="66" charset="0"/>
              </a:rPr>
              <a:t>        指令序列</a:t>
            </a:r>
            <a:endParaRPr lang="en-US" altLang="zh-CN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altLang="zh-CN" b="1" dirty="0">
                <a:solidFill>
                  <a:srgbClr val="FF0000"/>
                </a:solidFill>
                <a:latin typeface="Comic Sans MS" panose="030F0702030302020204" pitchFamily="66" charset="0"/>
              </a:rPr>
              <a:t>END</a:t>
            </a:r>
            <a:r>
              <a:rPr lang="en-US" altLang="zh-CN" dirty="0">
                <a:solidFill>
                  <a:srgbClr val="FF0000"/>
                </a:solidFill>
                <a:latin typeface="Comic Sans MS" panose="030F0702030302020204" pitchFamily="66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					</a:t>
            </a:r>
            <a:r>
              <a:rPr lang="en-US" altLang="zh-CN" sz="2000" b="1" dirty="0">
                <a:solidFill>
                  <a:srgbClr val="401BC0"/>
                </a:solidFill>
                <a:latin typeface="Comic Sans MS" panose="030F0702030302020204" pitchFamily="66" charset="0"/>
              </a:rPr>
              <a:t>;</a:t>
            </a:r>
            <a:r>
              <a:rPr lang="zh-CN" altLang="en-US" b="1" dirty="0">
                <a:solidFill>
                  <a:srgbClr val="401BC0"/>
                </a:solidFill>
                <a:latin typeface="Comic Sans MS" panose="030F0702030302020204" pitchFamily="66" charset="0"/>
              </a:rPr>
              <a:t>通知编译器源程序结束</a:t>
            </a:r>
            <a:endParaRPr lang="zh-CN" altLang="en-US" sz="2000" b="1" dirty="0">
              <a:solidFill>
                <a:srgbClr val="401BC0"/>
              </a:solidFill>
              <a:latin typeface="Comic Sans MS" panose="030F0702030302020204" pitchFamily="66" charset="0"/>
            </a:endParaRPr>
          </a:p>
        </p:txBody>
      </p:sp>
      <p:sp>
        <p:nvSpPr>
          <p:cNvPr id="27655" name="矩形 5"/>
          <p:cNvSpPr/>
          <p:nvPr/>
        </p:nvSpPr>
        <p:spPr>
          <a:xfrm>
            <a:off x="8367713" y="6561138"/>
            <a:ext cx="708025" cy="30670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sz="1400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19</a:t>
            </a:fld>
            <a:r>
              <a:rPr lang="en-US" altLang="zh-CN" sz="1400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sz="1400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7659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7659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7659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7659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500"/>
                                        <p:tgtEl>
                                          <p:spTgt spid="7659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2" dur="500"/>
                                        <p:tgtEl>
                                          <p:spTgt spid="7659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7" dur="500"/>
                                        <p:tgtEl>
                                          <p:spTgt spid="7659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2" dur="500"/>
                                        <p:tgtEl>
                                          <p:spTgt spid="7659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7" dur="500"/>
                                        <p:tgtEl>
                                          <p:spTgt spid="7659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5956" grpId="0" build="p"/>
      <p:bldP spid="8" grpId="0" build="p"/>
      <p:bldP spid="5" grpId="0" bldLvl="0" animBg="1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ARM</a:t>
            </a:r>
            <a:r>
              <a:rPr lang="zh-CN" altLang="en-US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常用开发环境</a:t>
            </a:r>
          </a:p>
        </p:txBody>
      </p:sp>
      <p:sp>
        <p:nvSpPr>
          <p:cNvPr id="663555" name="Rectangle 3"/>
          <p:cNvSpPr>
            <a:spLocks noGrp="1"/>
          </p:cNvSpPr>
          <p:nvPr>
            <p:ph idx="1"/>
          </p:nvPr>
        </p:nvSpPr>
        <p:spPr>
          <a:xfrm>
            <a:off x="609600" y="762000"/>
            <a:ext cx="8229600" cy="5867400"/>
          </a:xfrm>
        </p:spPr>
        <p:txBody>
          <a:bodyPr vert="horz" wrap="square" lIns="0" tIns="0" rIns="0" bIns="0" anchor="t"/>
          <a:lstStyle/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r>
              <a:rPr lang="en-US" altLang="zh-CN" sz="2400" dirty="0"/>
              <a:t>1</a:t>
            </a:r>
            <a:r>
              <a:rPr lang="zh-CN" altLang="en-US" sz="2400" dirty="0"/>
              <a:t>、基于</a:t>
            </a:r>
            <a:r>
              <a:rPr lang="en-US" altLang="zh-CN" sz="2400" dirty="0">
                <a:solidFill>
                  <a:srgbClr val="E2801E"/>
                </a:solidFill>
              </a:rPr>
              <a:t>Windows</a:t>
            </a:r>
            <a:r>
              <a:rPr lang="zh-CN" altLang="en-US" sz="2400" dirty="0"/>
              <a:t>平台</a:t>
            </a:r>
            <a:endParaRPr lang="zh-CN" altLang="en-US" sz="3200" dirty="0"/>
          </a:p>
          <a:p>
            <a:pPr lvl="1">
              <a:lnSpc>
                <a:spcPts val="3600"/>
              </a:lnSpc>
              <a:spcBef>
                <a:spcPts val="600"/>
              </a:spcBef>
            </a:pPr>
            <a:r>
              <a:rPr lang="en-US" altLang="zh-CN" sz="2000" dirty="0"/>
              <a:t>ADS </a:t>
            </a:r>
            <a:r>
              <a:rPr lang="zh-CN" altLang="en-US" sz="2000" dirty="0"/>
              <a:t>，目前已经基本被替代</a:t>
            </a:r>
          </a:p>
          <a:p>
            <a:pPr lvl="1">
              <a:lnSpc>
                <a:spcPts val="3600"/>
              </a:lnSpc>
              <a:spcBef>
                <a:spcPts val="600"/>
              </a:spcBef>
            </a:pPr>
            <a:r>
              <a:rPr lang="en-US" altLang="zh-CN" sz="2000" dirty="0"/>
              <a:t>RealView Developer Suite(</a:t>
            </a:r>
            <a:r>
              <a:rPr lang="en-US" altLang="zh-CN" sz="2000" dirty="0">
                <a:solidFill>
                  <a:srgbClr val="FF0000"/>
                </a:solidFill>
              </a:rPr>
              <a:t>RVDS</a:t>
            </a:r>
            <a:r>
              <a:rPr lang="en-US" altLang="zh-CN" sz="2000" dirty="0"/>
              <a:t>) </a:t>
            </a:r>
          </a:p>
          <a:p>
            <a:pPr lvl="1">
              <a:lnSpc>
                <a:spcPts val="3600"/>
              </a:lnSpc>
              <a:spcBef>
                <a:spcPts val="1200"/>
              </a:spcBef>
            </a:pPr>
            <a:endParaRPr lang="en-US" altLang="zh-CN" sz="2000" dirty="0"/>
          </a:p>
          <a:p>
            <a:pPr lvl="1">
              <a:lnSpc>
                <a:spcPts val="3600"/>
              </a:lnSpc>
              <a:spcBef>
                <a:spcPts val="600"/>
              </a:spcBef>
            </a:pPr>
            <a:r>
              <a:rPr lang="en-US" altLang="zh-CN" sz="2000" dirty="0"/>
              <a:t>Embedded Workbench for ARM(</a:t>
            </a:r>
            <a:r>
              <a:rPr lang="en-US" altLang="zh-CN" sz="2000" dirty="0">
                <a:solidFill>
                  <a:srgbClr val="FF0000"/>
                </a:solidFill>
              </a:rPr>
              <a:t>EWARM</a:t>
            </a:r>
            <a:r>
              <a:rPr lang="en-US" altLang="zh-CN" sz="2000" dirty="0"/>
              <a:t>) </a:t>
            </a:r>
            <a:r>
              <a:rPr lang="zh-CN" altLang="en-US" sz="2000" dirty="0"/>
              <a:t>，</a:t>
            </a:r>
            <a:r>
              <a:rPr lang="en-US" altLang="zh-CN" sz="2000" dirty="0"/>
              <a:t>IAR System</a:t>
            </a:r>
            <a:r>
              <a:rPr lang="zh-CN" altLang="en-US" sz="2000" dirty="0"/>
              <a:t>公司，入门简单，授权费用高</a:t>
            </a:r>
            <a:endParaRPr lang="en-US" altLang="zh-CN" sz="2000" dirty="0"/>
          </a:p>
          <a:p>
            <a:pPr lvl="1">
              <a:lnSpc>
                <a:spcPts val="3600"/>
              </a:lnSpc>
              <a:spcBef>
                <a:spcPts val="600"/>
              </a:spcBef>
            </a:pPr>
            <a:r>
              <a:rPr lang="en-US" altLang="zh-CN" sz="2000" dirty="0">
                <a:solidFill>
                  <a:schemeClr val="accent2"/>
                </a:solidFill>
              </a:rPr>
              <a:t>RealView Microcontroller Development </a:t>
            </a:r>
            <a:r>
              <a:rPr lang="en-US" altLang="zh-CN" sz="2000" dirty="0">
                <a:solidFill>
                  <a:srgbClr val="C00000"/>
                </a:solidFill>
              </a:rPr>
              <a:t>Kit(MDK)</a:t>
            </a:r>
            <a:r>
              <a:rPr lang="en-US" altLang="zh-CN" sz="2000" dirty="0">
                <a:solidFill>
                  <a:schemeClr val="accent2"/>
                </a:solidFill>
              </a:rPr>
              <a:t> </a:t>
            </a:r>
            <a:r>
              <a:rPr lang="zh-CN" altLang="en-US" sz="2000" dirty="0">
                <a:solidFill>
                  <a:schemeClr val="accent2"/>
                </a:solidFill>
              </a:rPr>
              <a:t>，</a:t>
            </a:r>
            <a:r>
              <a:rPr lang="en-US" altLang="zh-CN" sz="2000" dirty="0">
                <a:solidFill>
                  <a:schemeClr val="accent2"/>
                </a:solidFill>
              </a:rPr>
              <a:t>Keil</a:t>
            </a:r>
            <a:r>
              <a:rPr lang="zh-CN" altLang="en-US" sz="2000" dirty="0">
                <a:solidFill>
                  <a:schemeClr val="accent2"/>
                </a:solidFill>
              </a:rPr>
              <a:t>公司，多用于低端</a:t>
            </a:r>
            <a:r>
              <a:rPr lang="en-US" altLang="zh-CN" sz="2000" dirty="0">
                <a:solidFill>
                  <a:schemeClr val="accent2"/>
                </a:solidFill>
              </a:rPr>
              <a:t>ARM</a:t>
            </a:r>
            <a:r>
              <a:rPr lang="zh-CN" altLang="en-US" sz="2000" dirty="0">
                <a:solidFill>
                  <a:schemeClr val="accent2"/>
                </a:solidFill>
              </a:rPr>
              <a:t>处理器开发</a:t>
            </a:r>
            <a:endParaRPr lang="zh-CN" altLang="en-US" sz="2000" dirty="0"/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r>
              <a:rPr lang="en-US" altLang="zh-CN" sz="2400" dirty="0"/>
              <a:t>2</a:t>
            </a:r>
            <a:r>
              <a:rPr lang="zh-CN" altLang="en-US" sz="2400" dirty="0"/>
              <a:t>、基于</a:t>
            </a:r>
            <a:r>
              <a:rPr lang="en-US" altLang="zh-CN" sz="2400" dirty="0">
                <a:solidFill>
                  <a:srgbClr val="E2801E"/>
                </a:solidFill>
              </a:rPr>
              <a:t>Linux</a:t>
            </a:r>
            <a:r>
              <a:rPr lang="zh-CN" altLang="en-US" sz="2400" dirty="0"/>
              <a:t>平台</a:t>
            </a:r>
            <a:endParaRPr lang="zh-CN" altLang="en-US" sz="3200" dirty="0"/>
          </a:p>
          <a:p>
            <a:pPr lvl="1">
              <a:lnSpc>
                <a:spcPts val="3600"/>
              </a:lnSpc>
              <a:spcBef>
                <a:spcPts val="600"/>
              </a:spcBef>
            </a:pPr>
            <a:r>
              <a:rPr lang="en-US" altLang="zh-CN" sz="2000" dirty="0">
                <a:solidFill>
                  <a:srgbClr val="FF0000"/>
                </a:solidFill>
              </a:rPr>
              <a:t>ARM-Linux-GCC</a:t>
            </a:r>
            <a:r>
              <a:rPr lang="en-US" altLang="zh-CN" sz="2000" dirty="0"/>
              <a:t>,GNU</a:t>
            </a:r>
            <a:r>
              <a:rPr lang="zh-CN" altLang="en-US" sz="2000" dirty="0"/>
              <a:t>公司，使用繁琐但不需授权费用   </a:t>
            </a:r>
          </a:p>
        </p:txBody>
      </p:sp>
      <p:sp>
        <p:nvSpPr>
          <p:cNvPr id="4" name="矩形 3"/>
          <p:cNvSpPr/>
          <p:nvPr/>
        </p:nvSpPr>
        <p:spPr>
          <a:xfrm>
            <a:off x="2177415" y="2359343"/>
            <a:ext cx="5562600" cy="553085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marR="0" lvl="1" indent="0" algn="ctr" defTabSz="914400" rtl="0" eaLnBrk="1" fontAlgn="base" latinLnBrk="0" hangingPunct="1">
              <a:lnSpc>
                <a:spcPts val="36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CodeWarrior IDE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＋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RV Debugger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Comic Sans MS" panose="030F0702030302020204" pitchFamily="66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6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6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6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63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63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3555" grpId="0" build="p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/>
          </p:cNvSpPr>
          <p:nvPr>
            <p:ph type="title"/>
          </p:nvPr>
        </p:nvSpPr>
        <p:spPr>
          <a:xfrm>
            <a:off x="533083" y="123825"/>
            <a:ext cx="7772400" cy="603250"/>
          </a:xfrm>
        </p:spPr>
        <p:txBody>
          <a:bodyPr vert="horz" wrap="square" lIns="91440" tIns="45720" rIns="91440" bIns="45720" anchor="ctr"/>
          <a:lstStyle/>
          <a:p>
            <a:r>
              <a:rPr lang="en-US" altLang="zh-CN" sz="2800" dirty="0"/>
              <a:t>ALIGN伪指令 </a:t>
            </a:r>
          </a:p>
        </p:txBody>
      </p:sp>
      <p:sp>
        <p:nvSpPr>
          <p:cNvPr id="770052" name="Text Box 4"/>
          <p:cNvSpPr txBox="1"/>
          <p:nvPr/>
        </p:nvSpPr>
        <p:spPr>
          <a:xfrm>
            <a:off x="533400" y="865188"/>
            <a:ext cx="8356600" cy="523684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b="1" dirty="0">
                <a:latin typeface="Comic Sans MS" panose="030F0702030302020204" pitchFamily="66" charset="0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Comic Sans MS" panose="030F0702030302020204" pitchFamily="66" charset="0"/>
              </a:rPr>
              <a:t>ALIGN   { </a:t>
            </a:r>
            <a:r>
              <a:rPr lang="zh-CN" altLang="en-US" sz="2800" b="1" dirty="0">
                <a:solidFill>
                  <a:srgbClr val="C00000"/>
                </a:solidFill>
                <a:latin typeface="Comic Sans MS" panose="030F0702030302020204" pitchFamily="66" charset="0"/>
              </a:rPr>
              <a:t>表达式 </a:t>
            </a:r>
            <a:r>
              <a:rPr lang="en-US" altLang="zh-CN" sz="2800" b="1" dirty="0">
                <a:solidFill>
                  <a:srgbClr val="C00000"/>
                </a:solidFill>
                <a:latin typeface="Comic Sans MS" panose="030F0702030302020204" pitchFamily="66" charset="0"/>
              </a:rPr>
              <a:t>{</a:t>
            </a:r>
            <a:r>
              <a:rPr lang="zh-CN" altLang="en-US" sz="2800" b="1" dirty="0">
                <a:solidFill>
                  <a:srgbClr val="C00000"/>
                </a:solidFill>
                <a:latin typeface="Comic Sans MS" panose="030F0702030302020204" pitchFamily="66" charset="0"/>
              </a:rPr>
              <a:t>，偏移量 </a:t>
            </a:r>
            <a:r>
              <a:rPr lang="en-US" altLang="zh-CN" sz="2800" b="1" dirty="0">
                <a:solidFill>
                  <a:srgbClr val="C00000"/>
                </a:solidFill>
                <a:latin typeface="Comic Sans MS" panose="030F0702030302020204" pitchFamily="66" charset="0"/>
              </a:rPr>
              <a:t>} }</a:t>
            </a:r>
            <a:endParaRPr lang="en-US" altLang="zh-CN" sz="2800" b="1" dirty="0">
              <a:solidFill>
                <a:srgbClr val="401BC0"/>
              </a:solidFill>
              <a:latin typeface="Comic Sans MS" panose="030F0702030302020204" pitchFamily="66" charset="0"/>
            </a:endParaRPr>
          </a:p>
          <a:p>
            <a:pPr>
              <a:spcBef>
                <a:spcPts val="1200"/>
              </a:spcBef>
            </a:pPr>
            <a:r>
              <a:rPr lang="en-US" altLang="zh-CN" sz="2400" b="1" dirty="0">
                <a:latin typeface="Comic Sans MS" panose="030F0702030302020204" pitchFamily="66" charset="0"/>
              </a:rPr>
              <a:t>     </a:t>
            </a:r>
          </a:p>
          <a:p>
            <a:pPr>
              <a:spcBef>
                <a:spcPts val="1200"/>
              </a:spcBef>
            </a:pPr>
            <a:r>
              <a:rPr lang="en-US" altLang="zh-CN" sz="2400" b="1" dirty="0">
                <a:latin typeface="Comic Sans MS" panose="030F0702030302020204" pitchFamily="66" charset="0"/>
              </a:rPr>
              <a:t>    </a:t>
            </a:r>
            <a:r>
              <a:rPr lang="en-US" altLang="zh-CN" sz="2000" b="1" dirty="0">
                <a:latin typeface="Comic Sans MS" panose="030F0702030302020204" pitchFamily="66" charset="0"/>
              </a:rPr>
              <a:t>ALIGN</a:t>
            </a:r>
            <a:r>
              <a:rPr lang="zh-CN" altLang="en-US" sz="2000" b="1" dirty="0">
                <a:latin typeface="Comic Sans MS" panose="030F0702030302020204" pitchFamily="66" charset="0"/>
              </a:rPr>
              <a:t>伪指令可通过添加填充字节的方式，使当前位置满足一定</a:t>
            </a:r>
            <a:r>
              <a:rPr lang="zh-CN" altLang="en-US" sz="2000" b="1">
                <a:latin typeface="Comic Sans MS" panose="030F0702030302020204" pitchFamily="66" charset="0"/>
              </a:rPr>
              <a:t>的对齐方式</a:t>
            </a:r>
            <a:r>
              <a:rPr lang="zh-CN" altLang="en-US" sz="2000" b="1" dirty="0">
                <a:latin typeface="Comic Sans MS" panose="030F0702030302020204" pitchFamily="66" charset="0"/>
              </a:rPr>
              <a:t>。其中：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spcBef>
                <a:spcPts val="1200"/>
              </a:spcBef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Comic Sans MS" panose="030F0702030302020204" pitchFamily="66" charset="0"/>
              </a:rPr>
              <a:t>表达式可能的取值为</a:t>
            </a:r>
            <a:r>
              <a:rPr lang="en-US" altLang="zh-CN" sz="2000" b="1" dirty="0">
                <a:latin typeface="Comic Sans MS" panose="030F0702030302020204" pitchFamily="66" charset="0"/>
              </a:rPr>
              <a:t>2</a:t>
            </a:r>
            <a:r>
              <a:rPr lang="zh-CN" altLang="en-US" sz="2000" b="1" dirty="0">
                <a:latin typeface="Comic Sans MS" panose="030F0702030302020204" pitchFamily="66" charset="0"/>
              </a:rPr>
              <a:t>的幂（如</a:t>
            </a:r>
            <a:r>
              <a:rPr lang="en-US" altLang="zh-CN" sz="2000" b="1" dirty="0">
                <a:latin typeface="Comic Sans MS" panose="030F0702030302020204" pitchFamily="66" charset="0"/>
              </a:rPr>
              <a:t>1</a:t>
            </a:r>
            <a:r>
              <a:rPr lang="zh-CN" altLang="en-US" sz="2000" b="1" dirty="0">
                <a:latin typeface="Comic Sans MS" panose="030F0702030302020204" pitchFamily="66" charset="0"/>
              </a:rPr>
              <a:t>，</a:t>
            </a:r>
            <a:r>
              <a:rPr lang="en-US" altLang="zh-CN" sz="2000" b="1" dirty="0">
                <a:latin typeface="Comic Sans MS" panose="030F0702030302020204" pitchFamily="66" charset="0"/>
              </a:rPr>
              <a:t>2</a:t>
            </a:r>
            <a:r>
              <a:rPr lang="zh-CN" altLang="en-US" sz="2000" b="1" dirty="0">
                <a:latin typeface="Comic Sans MS" panose="030F0702030302020204" pitchFamily="66" charset="0"/>
              </a:rPr>
              <a:t>，</a:t>
            </a:r>
            <a:r>
              <a:rPr lang="en-US" altLang="zh-CN" sz="2000" b="1" dirty="0">
                <a:latin typeface="Comic Sans MS" panose="030F0702030302020204" pitchFamily="66" charset="0"/>
              </a:rPr>
              <a:t>4</a:t>
            </a:r>
            <a:r>
              <a:rPr lang="zh-CN" altLang="en-US" sz="2000" b="1" dirty="0">
                <a:latin typeface="Comic Sans MS" panose="030F0702030302020204" pitchFamily="66" charset="0"/>
              </a:rPr>
              <a:t>，</a:t>
            </a:r>
            <a:r>
              <a:rPr lang="en-US" altLang="zh-CN" sz="2000" b="1" dirty="0">
                <a:latin typeface="Comic Sans MS" panose="030F0702030302020204" pitchFamily="66" charset="0"/>
              </a:rPr>
              <a:t>8</a:t>
            </a:r>
            <a:r>
              <a:rPr lang="zh-CN" altLang="en-US" sz="2000" b="1" dirty="0">
                <a:latin typeface="Comic Sans MS" panose="030F0702030302020204" pitchFamily="66" charset="0"/>
              </a:rPr>
              <a:t>和</a:t>
            </a:r>
            <a:r>
              <a:rPr lang="en-US" altLang="zh-CN" sz="2000" b="1" dirty="0">
                <a:latin typeface="Comic Sans MS" panose="030F0702030302020204" pitchFamily="66" charset="0"/>
              </a:rPr>
              <a:t>16</a:t>
            </a:r>
            <a:r>
              <a:rPr lang="zh-CN" altLang="en-US" sz="2000" b="1" dirty="0">
                <a:latin typeface="Comic Sans MS" panose="030F0702030302020204" pitchFamily="66" charset="0"/>
              </a:rPr>
              <a:t>等）。若未指定表达式则将当前位置对齐到下一个字的位置。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spcBef>
                <a:spcPts val="1200"/>
              </a:spcBef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Comic Sans MS" panose="030F0702030302020204" pitchFamily="66" charset="0"/>
              </a:rPr>
              <a:t>若使用偏移量字段，则当前位置的对齐方式为：表达式</a:t>
            </a:r>
            <a:r>
              <a:rPr lang="en-US" altLang="zh-CN" sz="2000" b="1" dirty="0">
                <a:latin typeface="Comic Sans MS" panose="030F0702030302020204" pitchFamily="66" charset="0"/>
              </a:rPr>
              <a:t>+</a:t>
            </a:r>
            <a:r>
              <a:rPr lang="zh-CN" altLang="en-US" sz="2000" b="1" dirty="0">
                <a:latin typeface="Comic Sans MS" panose="030F0702030302020204" pitchFamily="66" charset="0"/>
              </a:rPr>
              <a:t>偏移量。</a:t>
            </a:r>
          </a:p>
          <a:p>
            <a:pPr>
              <a:spcBef>
                <a:spcPts val="1200"/>
              </a:spcBef>
            </a:pP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spcBef>
                <a:spcPts val="1200"/>
              </a:spcBef>
            </a:pP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AREA  Init, CODE, READONLY, ALIEN = 3   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; 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指定后面的指令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						   ; 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为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8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字节对齐</a:t>
            </a:r>
          </a:p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       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指令序列</a:t>
            </a:r>
          </a:p>
          <a:p>
            <a:pPr>
              <a:lnSpc>
                <a:spcPct val="12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 END</a:t>
            </a:r>
            <a:endParaRPr lang="zh-CN" altLang="en-US" sz="2000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28676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28677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20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770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0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7700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0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7700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0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7700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0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7700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0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7700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0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7700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0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7700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005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/>
          </p:cNvSpPr>
          <p:nvPr>
            <p:ph type="title"/>
          </p:nvPr>
        </p:nvSpPr>
        <p:spPr>
          <a:xfrm>
            <a:off x="533400" y="0"/>
            <a:ext cx="7264400" cy="914400"/>
          </a:xfrm>
        </p:spPr>
        <p:txBody>
          <a:bodyPr vert="horz" wrap="square" lIns="91440" tIns="45720" rIns="91440" bIns="45720" anchor="ctr"/>
          <a:lstStyle/>
          <a:p>
            <a:r>
              <a:rPr lang="en-US" altLang="zh-CN" sz="2800" dirty="0"/>
              <a:t>CODE16、CODE32伪指令 </a:t>
            </a:r>
          </a:p>
        </p:txBody>
      </p:sp>
      <p:sp>
        <p:nvSpPr>
          <p:cNvPr id="772100" name="Text Box 4"/>
          <p:cNvSpPr txBox="1"/>
          <p:nvPr/>
        </p:nvSpPr>
        <p:spPr>
          <a:xfrm>
            <a:off x="609600" y="695325"/>
            <a:ext cx="8320088" cy="1514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ts val="3500"/>
              </a:lnSpc>
              <a:spcBef>
                <a:spcPts val="600"/>
              </a:spcBef>
            </a:pPr>
            <a:r>
              <a:rPr lang="zh-CN" altLang="en-US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   </a:t>
            </a:r>
            <a:r>
              <a:rPr lang="zh-CN" altLang="en-US" sz="2000" b="1" dirty="0">
                <a:latin typeface="Comic Sans MS" panose="030F0702030302020204" pitchFamily="66" charset="0"/>
              </a:rPr>
              <a:t>在</a:t>
            </a:r>
            <a:r>
              <a:rPr lang="en-US" altLang="zh-CN" sz="2000" b="1" dirty="0">
                <a:latin typeface="Comic Sans MS" panose="030F0702030302020204" pitchFamily="66" charset="0"/>
              </a:rPr>
              <a:t>ARM</a:t>
            </a:r>
            <a:r>
              <a:rPr lang="zh-CN" altLang="en-US" sz="2000" b="1" dirty="0">
                <a:latin typeface="Comic Sans MS" panose="030F0702030302020204" pitchFamily="66" charset="0"/>
              </a:rPr>
              <a:t>指令和</a:t>
            </a:r>
            <a:r>
              <a:rPr lang="en-US" altLang="zh-CN" sz="2000" b="1" dirty="0">
                <a:latin typeface="Comic Sans MS" panose="030F0702030302020204" pitchFamily="66" charset="0"/>
              </a:rPr>
              <a:t>Thumb</a:t>
            </a:r>
            <a:r>
              <a:rPr lang="zh-CN" altLang="en-US" sz="2000" b="1" dirty="0">
                <a:latin typeface="Comic Sans MS" panose="030F0702030302020204" pitchFamily="66" charset="0"/>
              </a:rPr>
              <a:t>指令混合编程的代码里，该伪指令用于通知编译器其后的指令序列为</a:t>
            </a:r>
            <a:r>
              <a:rPr lang="en-US" altLang="zh-CN" sz="2000" b="1" dirty="0">
                <a:latin typeface="Comic Sans MS" panose="030F0702030302020204" pitchFamily="66" charset="0"/>
              </a:rPr>
              <a:t>16</a:t>
            </a:r>
            <a:r>
              <a:rPr lang="zh-CN" altLang="en-US" sz="2000" b="1" dirty="0">
                <a:latin typeface="Comic Sans MS" panose="030F0702030302020204" pitchFamily="66" charset="0"/>
              </a:rPr>
              <a:t>位还是</a:t>
            </a:r>
            <a:r>
              <a:rPr lang="en-US" altLang="zh-CN" sz="2000" b="1" dirty="0">
                <a:latin typeface="Comic Sans MS" panose="030F0702030302020204" pitchFamily="66" charset="0"/>
              </a:rPr>
              <a:t>32</a:t>
            </a:r>
            <a:r>
              <a:rPr lang="zh-CN" altLang="en-US" sz="2000" b="1" dirty="0">
                <a:latin typeface="Comic Sans MS" panose="030F0702030302020204" pitchFamily="66" charset="0"/>
              </a:rPr>
              <a:t>位。</a:t>
            </a:r>
          </a:p>
          <a:p>
            <a:pPr>
              <a:lnSpc>
                <a:spcPts val="3500"/>
              </a:lnSpc>
              <a:spcBef>
                <a:spcPts val="600"/>
              </a:spcBef>
            </a:pPr>
            <a:r>
              <a:rPr lang="zh-CN" altLang="en-US" sz="2000" b="1" dirty="0">
                <a:latin typeface="Comic Sans MS" panose="030F0702030302020204" pitchFamily="66" charset="0"/>
              </a:rPr>
              <a:t>    注意它们只能控制编译方式，并不能切换处理器状态。</a:t>
            </a:r>
          </a:p>
        </p:txBody>
      </p:sp>
      <p:sp>
        <p:nvSpPr>
          <p:cNvPr id="7" name="Text Box 4"/>
          <p:cNvSpPr txBox="1"/>
          <p:nvPr/>
        </p:nvSpPr>
        <p:spPr>
          <a:xfrm>
            <a:off x="762000" y="2486025"/>
            <a:ext cx="7682230" cy="4246245"/>
          </a:xfrm>
          <a:prstGeom prst="rect">
            <a:avLst/>
          </a:prstGeom>
          <a:noFill/>
          <a:ln w="28575" cmpd="dbl">
            <a:solidFill>
              <a:srgbClr val="38F6F8"/>
            </a:solidFill>
            <a:prstDash val="dashDot"/>
          </a:ln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AREA Init, CODE, READONLY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……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CODE32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		   </a:t>
            </a:r>
            <a:r>
              <a:rPr lang="en-US" altLang="zh-CN" sz="1800" b="1" dirty="0">
                <a:latin typeface="Comic Sans MS" panose="030F0702030302020204" pitchFamily="66" charset="0"/>
              </a:rPr>
              <a:t>; </a:t>
            </a:r>
            <a:r>
              <a:rPr lang="zh-CN" altLang="en-US" sz="1800" b="1" dirty="0">
                <a:latin typeface="Comic Sans MS" panose="030F0702030302020204" pitchFamily="66" charset="0"/>
              </a:rPr>
              <a:t>通知编译器其后为</a:t>
            </a:r>
            <a:r>
              <a:rPr lang="en-US" altLang="zh-CN" sz="1800" b="1" dirty="0">
                <a:latin typeface="Comic Sans MS" panose="030F0702030302020204" pitchFamily="66" charset="0"/>
              </a:rPr>
              <a:t>32</a:t>
            </a:r>
            <a:r>
              <a:rPr lang="zh-CN" altLang="en-US" sz="1800" b="1" dirty="0">
                <a:latin typeface="Comic Sans MS" panose="030F0702030302020204" pitchFamily="66" charset="0"/>
              </a:rPr>
              <a:t>位的</a:t>
            </a:r>
            <a:r>
              <a:rPr lang="en-US" altLang="zh-CN" sz="1800" b="1" dirty="0">
                <a:latin typeface="Comic Sans MS" panose="030F0702030302020204" pitchFamily="66" charset="0"/>
              </a:rPr>
              <a:t>ARM</a:t>
            </a:r>
            <a:r>
              <a:rPr lang="zh-CN" altLang="en-US" sz="1800" b="1" dirty="0">
                <a:latin typeface="Comic Sans MS" panose="030F0702030302020204" pitchFamily="66" charset="0"/>
              </a:rPr>
              <a:t>指令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LDR R0, = NEXT + 1  </a:t>
            </a:r>
            <a:r>
              <a:rPr lang="en-US" altLang="zh-CN" sz="1800" b="1" dirty="0">
                <a:latin typeface="Comic Sans MS" panose="030F0702030302020204" pitchFamily="66" charset="0"/>
              </a:rPr>
              <a:t>; </a:t>
            </a:r>
            <a:r>
              <a:rPr lang="zh-CN" altLang="en-US" sz="1800" b="1" dirty="0">
                <a:latin typeface="Comic Sans MS" panose="030F0702030302020204" pitchFamily="66" charset="0"/>
              </a:rPr>
              <a:t>将跳转地址放入寄存器</a:t>
            </a:r>
            <a:r>
              <a:rPr lang="en-US" altLang="zh-CN" sz="1800" b="1" dirty="0">
                <a:latin typeface="Comic Sans MS" panose="030F0702030302020204" pitchFamily="66" charset="0"/>
              </a:rPr>
              <a:t>R0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BX R0		  </a:t>
            </a:r>
            <a:r>
              <a:rPr lang="en-US" altLang="zh-CN" sz="1800" b="1" dirty="0">
                <a:latin typeface="Comic Sans MS" panose="030F0702030302020204" pitchFamily="66" charset="0"/>
              </a:rPr>
              <a:t> ; </a:t>
            </a:r>
            <a:r>
              <a:rPr lang="zh-CN" altLang="en-US" sz="1800" b="1" dirty="0">
                <a:latin typeface="Comic Sans MS" panose="030F0702030302020204" pitchFamily="66" charset="0"/>
              </a:rPr>
              <a:t>程序跳转，并将处理器切换到</a:t>
            </a:r>
            <a:r>
              <a:rPr lang="en-US" altLang="zh-CN" sz="1800" b="1" dirty="0">
                <a:latin typeface="Comic Sans MS" panose="030F0702030302020204" pitchFamily="66" charset="0"/>
              </a:rPr>
              <a:t>Thumb</a:t>
            </a:r>
            <a:r>
              <a:rPr lang="zh-CN" altLang="en-US" sz="1800" b="1" dirty="0">
                <a:latin typeface="Comic Sans MS" panose="030F0702030302020204" pitchFamily="66" charset="0"/>
              </a:rPr>
              <a:t>状态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……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CODE16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	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	   </a:t>
            </a:r>
            <a:r>
              <a:rPr lang="en-US" altLang="zh-CN" sz="1800" b="1" dirty="0">
                <a:latin typeface="Comic Sans MS" panose="030F0702030302020204" pitchFamily="66" charset="0"/>
              </a:rPr>
              <a:t>; </a:t>
            </a:r>
            <a:r>
              <a:rPr lang="zh-CN" altLang="en-US" sz="1800" b="1" dirty="0">
                <a:latin typeface="Comic Sans MS" panose="030F0702030302020204" pitchFamily="66" charset="0"/>
              </a:rPr>
              <a:t>通知编译器其后为</a:t>
            </a:r>
            <a:r>
              <a:rPr lang="en-US" altLang="zh-CN" sz="1800" b="1" dirty="0">
                <a:latin typeface="Comic Sans MS" panose="030F0702030302020204" pitchFamily="66" charset="0"/>
              </a:rPr>
              <a:t>16</a:t>
            </a:r>
            <a:r>
              <a:rPr lang="zh-CN" altLang="en-US" sz="1800" b="1" dirty="0">
                <a:latin typeface="Comic Sans MS" panose="030F0702030302020204" pitchFamily="66" charset="0"/>
              </a:rPr>
              <a:t>位的</a:t>
            </a:r>
            <a:r>
              <a:rPr lang="en-US" altLang="zh-CN" sz="1800" b="1" dirty="0">
                <a:latin typeface="Comic Sans MS" panose="030F0702030302020204" pitchFamily="66" charset="0"/>
              </a:rPr>
              <a:t>Thumb</a:t>
            </a:r>
            <a:r>
              <a:rPr lang="zh-CN" altLang="en-US" sz="1800" b="1" dirty="0">
                <a:latin typeface="Comic Sans MS" panose="030F0702030302020204" pitchFamily="66" charset="0"/>
              </a:rPr>
              <a:t>指令</a:t>
            </a:r>
            <a:endParaRPr lang="zh-CN" altLang="en-US" sz="2000" b="1" dirty="0">
              <a:latin typeface="Comic Sans MS" panose="030F0702030302020204" pitchFamily="66" charset="0"/>
            </a:endParaRP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NEXT 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  LDR R3, = 0x3FF	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……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END			  </a:t>
            </a:r>
            <a:r>
              <a:rPr lang="en-US" altLang="zh-CN" sz="1800" b="1" dirty="0">
                <a:latin typeface="Comic Sans MS" panose="030F0702030302020204" pitchFamily="66" charset="0"/>
              </a:rPr>
              <a:t>; </a:t>
            </a:r>
            <a:r>
              <a:rPr lang="zh-CN" altLang="en-US" sz="1800" b="1" dirty="0">
                <a:latin typeface="Comic Sans MS" panose="030F0702030302020204" pitchFamily="66" charset="0"/>
              </a:rPr>
              <a:t>程序结束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1023620" y="1790065"/>
            <a:ext cx="6290945" cy="466725"/>
          </a:xfrm>
          <a:prstGeom prst="roundRect">
            <a:avLst>
              <a:gd name="adj" fmla="val 16667"/>
            </a:avLst>
          </a:prstGeom>
          <a:solidFill>
            <a:srgbClr val="7030A0">
              <a:alpha val="32156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29702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21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72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72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2100" grpId="0" build="p"/>
      <p:bldP spid="7" grpId="0" build="p"/>
      <p:bldP spid="8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/>
          </p:cNvSpPr>
          <p:nvPr>
            <p:ph type="title"/>
          </p:nvPr>
        </p:nvSpPr>
        <p:spPr>
          <a:xfrm>
            <a:off x="785813" y="142875"/>
            <a:ext cx="7772400" cy="785813"/>
          </a:xfrm>
        </p:spPr>
        <p:txBody>
          <a:bodyPr vert="horz" wrap="square" lIns="91440" tIns="45720" rIns="91440" bIns="45720" anchor="ctr"/>
          <a:lstStyle/>
          <a:p>
            <a:r>
              <a:rPr lang="en-US" altLang="zh-CN" sz="2800" dirty="0"/>
              <a:t>EQU伪指令 </a:t>
            </a:r>
          </a:p>
        </p:txBody>
      </p:sp>
      <p:sp>
        <p:nvSpPr>
          <p:cNvPr id="780292" name="Text Box 4"/>
          <p:cNvSpPr txBox="1"/>
          <p:nvPr/>
        </p:nvSpPr>
        <p:spPr>
          <a:xfrm>
            <a:off x="457200" y="904875"/>
            <a:ext cx="8347710" cy="51466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ts val="3500"/>
              </a:lnSpc>
              <a:spcBef>
                <a:spcPts val="12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名称  </a:t>
            </a:r>
            <a:r>
              <a:rPr lang="en-US" altLang="zh-CN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EQU  </a:t>
            </a:r>
            <a:r>
              <a:rPr lang="zh-CN" altLang="en-US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表达式</a:t>
            </a:r>
            <a:r>
              <a:rPr lang="en-US" altLang="zh-CN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{</a:t>
            </a:r>
            <a:r>
              <a:rPr lang="zh-CN" altLang="en-US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，类型</a:t>
            </a:r>
            <a:r>
              <a:rPr lang="en-US" altLang="zh-CN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}</a:t>
            </a:r>
          </a:p>
          <a:p>
            <a:pPr>
              <a:lnSpc>
                <a:spcPts val="4000"/>
              </a:lnSpc>
              <a:spcBef>
                <a:spcPts val="1200"/>
              </a:spcBef>
            </a:pPr>
            <a:r>
              <a:rPr lang="zh-CN" altLang="en-US" sz="2400" b="1" dirty="0">
                <a:latin typeface="Comic Sans MS" panose="030F0702030302020204" pitchFamily="66" charset="0"/>
              </a:rPr>
              <a:t>     </a:t>
            </a:r>
            <a:r>
              <a:rPr lang="zh-CN" altLang="en-US" sz="2000" b="1" dirty="0">
                <a:latin typeface="Comic Sans MS" panose="030F0702030302020204" pitchFamily="66" charset="0"/>
              </a:rPr>
              <a:t>用于为程序中的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常量和标号</a:t>
            </a:r>
            <a:r>
              <a:rPr lang="zh-CN" altLang="en-US" sz="2000" b="1" dirty="0">
                <a:latin typeface="Comic Sans MS" panose="030F0702030302020204" pitchFamily="66" charset="0"/>
              </a:rPr>
              <a:t>等定义一个等效的字符名称，类似于</a:t>
            </a:r>
            <a:r>
              <a:rPr lang="en-US" altLang="zh-CN" sz="2000" b="1" dirty="0">
                <a:latin typeface="Comic Sans MS" panose="030F0702030302020204" pitchFamily="66" charset="0"/>
              </a:rPr>
              <a:t>C</a:t>
            </a:r>
            <a:r>
              <a:rPr lang="zh-CN" altLang="en-US" sz="2000" b="1" dirty="0">
                <a:latin typeface="Comic Sans MS" panose="030F0702030302020204" pitchFamily="66" charset="0"/>
              </a:rPr>
              <a:t>语言中的＃</a:t>
            </a:r>
            <a:r>
              <a:rPr lang="en-US" altLang="zh-CN" sz="2000" b="1" dirty="0">
                <a:latin typeface="Comic Sans MS" panose="030F0702030302020204" pitchFamily="66" charset="0"/>
              </a:rPr>
              <a:t>define</a:t>
            </a:r>
            <a:r>
              <a:rPr lang="zh-CN" altLang="en-US" sz="2000" b="1" dirty="0">
                <a:latin typeface="Comic Sans MS" panose="030F0702030302020204" pitchFamily="66" charset="0"/>
              </a:rPr>
              <a:t>。其中</a:t>
            </a:r>
            <a:r>
              <a:rPr lang="en-US" altLang="zh-CN" sz="2000" b="1" dirty="0">
                <a:latin typeface="Comic Sans MS" panose="030F0702030302020204" pitchFamily="66" charset="0"/>
              </a:rPr>
              <a:t>EQU</a:t>
            </a:r>
            <a:r>
              <a:rPr lang="zh-CN" altLang="en-US" sz="2000" b="1" dirty="0">
                <a:latin typeface="Comic Sans MS" panose="030F0702030302020204" pitchFamily="66" charset="0"/>
              </a:rPr>
              <a:t>可用</a:t>
            </a:r>
            <a:r>
              <a:rPr lang="zh-CN" altLang="en-US" sz="2000" b="1" dirty="0">
                <a:latin typeface="Times New Roman" panose="02020603050405020304" pitchFamily="18" charset="0"/>
              </a:rPr>
              <a:t>“</a:t>
            </a:r>
            <a:r>
              <a:rPr lang="zh-CN" altLang="en-US" sz="2000" b="1" dirty="0">
                <a:latin typeface="Comic Sans MS" panose="030F0702030302020204" pitchFamily="66" charset="0"/>
              </a:rPr>
              <a:t>*</a:t>
            </a:r>
            <a:r>
              <a:rPr lang="zh-CN" altLang="en-US" sz="2000" b="1" dirty="0">
                <a:latin typeface="Times New Roman" panose="02020603050405020304" pitchFamily="18" charset="0"/>
              </a:rPr>
              <a:t>”</a:t>
            </a:r>
            <a:r>
              <a:rPr lang="zh-CN" altLang="en-US" sz="2000" b="1" dirty="0">
                <a:latin typeface="Comic Sans MS" panose="030F0702030302020204" pitchFamily="66" charset="0"/>
              </a:rPr>
              <a:t>代替。</a:t>
            </a:r>
          </a:p>
          <a:p>
            <a:pPr>
              <a:lnSpc>
                <a:spcPts val="4000"/>
              </a:lnSpc>
              <a:spcBef>
                <a:spcPts val="1200"/>
              </a:spcBef>
            </a:pPr>
            <a:r>
              <a:rPr lang="zh-CN" altLang="en-US" sz="2000" b="1" dirty="0">
                <a:latin typeface="Comic Sans MS" panose="030F0702030302020204" pitchFamily="66" charset="0"/>
              </a:rPr>
              <a:t>     当表达式为</a:t>
            </a:r>
            <a:r>
              <a:rPr lang="en-US" altLang="zh-CN" sz="2000" b="1" dirty="0">
                <a:latin typeface="Comic Sans MS" panose="030F0702030302020204" pitchFamily="66" charset="0"/>
              </a:rPr>
              <a:t>32</a:t>
            </a:r>
            <a:r>
              <a:rPr lang="zh-CN" altLang="en-US" sz="2000" b="1" dirty="0">
                <a:latin typeface="Comic Sans MS" panose="030F0702030302020204" pitchFamily="66" charset="0"/>
              </a:rPr>
              <a:t>位的常量时，其数据类型可以为</a:t>
            </a:r>
            <a:r>
              <a:rPr lang="en-US" altLang="zh-CN" sz="2000" b="1" dirty="0">
                <a:latin typeface="Comic Sans MS" panose="030F0702030302020204" pitchFamily="66" charset="0"/>
              </a:rPr>
              <a:t>CODE16</a:t>
            </a:r>
            <a:r>
              <a:rPr lang="zh-CN" altLang="en-US" sz="2000" b="1" dirty="0">
                <a:latin typeface="Comic Sans MS" panose="030F0702030302020204" pitchFamily="66" charset="0"/>
              </a:rPr>
              <a:t>，</a:t>
            </a:r>
            <a:r>
              <a:rPr lang="en-US" altLang="zh-CN" sz="2000" b="1" dirty="0">
                <a:latin typeface="Comic Sans MS" panose="030F0702030302020204" pitchFamily="66" charset="0"/>
              </a:rPr>
              <a:t>CODE32</a:t>
            </a:r>
            <a:r>
              <a:rPr lang="zh-CN" altLang="en-US" sz="2000" b="1" dirty="0">
                <a:latin typeface="Comic Sans MS" panose="030F0702030302020204" pitchFamily="66" charset="0"/>
              </a:rPr>
              <a:t>或</a:t>
            </a:r>
            <a:r>
              <a:rPr lang="en-US" altLang="zh-CN" sz="2000" b="1" dirty="0">
                <a:latin typeface="Comic Sans MS" panose="030F0702030302020204" pitchFamily="66" charset="0"/>
              </a:rPr>
              <a:t>DATA</a:t>
            </a:r>
            <a:r>
              <a:rPr lang="zh-CN" altLang="en-US" sz="2000" b="1" dirty="0">
                <a:latin typeface="Comic Sans MS" panose="030F0702030302020204" pitchFamily="66" charset="0"/>
              </a:rPr>
              <a:t>三种类型之一。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endParaRPr lang="zh-CN" altLang="en-US" sz="16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>
              <a:lnSpc>
                <a:spcPts val="4000"/>
              </a:lnSpc>
              <a:spcBef>
                <a:spcPts val="1200"/>
              </a:spcBef>
            </a:pPr>
            <a:r>
              <a:rPr lang="en-US" altLang="zh-CN" sz="24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Test EQU 50		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; 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定义常量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Test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的值为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50</a:t>
            </a:r>
            <a:endParaRPr lang="en-US" altLang="zh-CN" sz="2400" b="1" dirty="0">
              <a:solidFill>
                <a:schemeClr val="accent2"/>
              </a:solidFill>
              <a:latin typeface="Comic Sans MS" panose="030F0702030302020204" pitchFamily="66" charset="0"/>
            </a:endParaRPr>
          </a:p>
          <a:p>
            <a:pPr>
              <a:lnSpc>
                <a:spcPts val="4000"/>
              </a:lnSpc>
              <a:spcBef>
                <a:spcPts val="1200"/>
              </a:spcBef>
            </a:pPr>
            <a:r>
              <a:rPr lang="en-US" altLang="zh-CN" sz="24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Addr EQU 0x55, CODE32	</a:t>
            </a:r>
          </a:p>
          <a:p>
            <a:pPr>
              <a:lnSpc>
                <a:spcPts val="4000"/>
              </a:lnSpc>
              <a:spcBef>
                <a:spcPts val="1200"/>
              </a:spcBef>
            </a:pPr>
            <a:r>
              <a:rPr lang="en-US" altLang="zh-CN" sz="24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 	       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; 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定义标号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Addr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的值为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0x55,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且该处为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32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位的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ARM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指令</a:t>
            </a:r>
          </a:p>
        </p:txBody>
      </p:sp>
      <p:sp>
        <p:nvSpPr>
          <p:cNvPr id="30724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30725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22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80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80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0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80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80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80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029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340" name="Text Box 4"/>
          <p:cNvSpPr txBox="1">
            <a:spLocks noChangeArrowheads="1"/>
          </p:cNvSpPr>
          <p:nvPr/>
        </p:nvSpPr>
        <p:spPr bwMode="auto">
          <a:xfrm>
            <a:off x="300355" y="71755"/>
            <a:ext cx="8775700" cy="66929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R="0" algn="ctr" defTabSz="914400" eaLnBrk="0" hangingPunct="0">
              <a:buClrTx/>
              <a:buSzTx/>
              <a:buFontTx/>
              <a:buNone/>
              <a:defRPr/>
            </a:pPr>
            <a:r>
              <a:rPr kumimoji="0" lang="en-US" altLang="zh-CN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EXPORT(</a:t>
            </a:r>
            <a:r>
              <a:rPr kumimoji="0" lang="zh-CN" altLang="en-US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或</a:t>
            </a:r>
            <a:r>
              <a:rPr kumimoji="0" lang="en-US" altLang="zh-CN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GLOBAL)   </a:t>
            </a:r>
            <a:r>
              <a:rPr kumimoji="0" lang="zh-CN" altLang="en-US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标号</a:t>
            </a:r>
            <a:r>
              <a:rPr kumimoji="0" lang="en-US" altLang="zh-CN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{[WEAK]}</a:t>
            </a:r>
          </a:p>
          <a:p>
            <a:pPr marR="0" algn="ctr" defTabSz="914400" eaLnBrk="0" hangingPunct="0">
              <a:buClrTx/>
              <a:buSzTx/>
              <a:buFontTx/>
              <a:buNone/>
              <a:defRPr/>
            </a:pPr>
            <a:r>
              <a:rPr kumimoji="0" lang="en-US" altLang="zh-CN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IMPORT(</a:t>
            </a:r>
            <a:r>
              <a:rPr kumimoji="0" lang="zh-CN" altLang="en-US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或</a:t>
            </a:r>
            <a:r>
              <a:rPr kumimoji="0" lang="en-US" altLang="zh-CN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EXTERN)  </a:t>
            </a:r>
            <a:r>
              <a:rPr kumimoji="0" lang="zh-CN" altLang="en-US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标号</a:t>
            </a:r>
            <a:r>
              <a:rPr kumimoji="0" lang="en-US" altLang="zh-CN" sz="2400" b="1" kern="1200" cap="none" spc="0" normalizeH="0" baseline="0" noProof="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{[WEAK]}</a:t>
            </a:r>
          </a:p>
          <a:p>
            <a:pPr marR="0" defTabSz="914400">
              <a:lnSpc>
                <a:spcPct val="150000"/>
              </a:lnSpc>
              <a:buClrTx/>
              <a:buSzTx/>
              <a:buFontTx/>
              <a:buNone/>
              <a:defRPr/>
            </a:pPr>
            <a:endParaRPr kumimoji="0" lang="en-US" altLang="zh-CN" sz="400" b="1" kern="1200" cap="none" spc="0" normalizeH="0" baseline="0" noProof="0" dirty="0">
              <a:solidFill>
                <a:schemeClr val="folHlink"/>
              </a:solidFill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R="0" defTabSz="914400">
              <a:spcBef>
                <a:spcPts val="600"/>
              </a:spcBef>
              <a:buClr>
                <a:srgbClr val="E33AF2"/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EXPORT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用于声明一个全局标号，该标号可在其他文件中引用。</a:t>
            </a:r>
            <a:endParaRPr kumimoji="0" lang="en-US" altLang="zh-CN" sz="2000" b="1" kern="1200" cap="none" spc="0" normalizeH="0" baseline="0" noProof="0" dirty="0"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R="0" defTabSz="914400">
              <a:spcBef>
                <a:spcPts val="600"/>
              </a:spcBef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  [WEAK]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选项声明其他同名标号优先于该标号被引用。</a:t>
            </a:r>
            <a:endParaRPr kumimoji="0" lang="en-US" altLang="zh-CN" sz="2000" b="1" kern="1200" cap="none" spc="0" normalizeH="0" baseline="0" noProof="0" dirty="0"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R="0" defTabSz="914400">
              <a:spcBef>
                <a:spcPts val="600"/>
              </a:spcBef>
              <a:buClr>
                <a:srgbClr val="CA18DA"/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IMPORT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用于通知编译器当前源文件可能要引用其他源文件中定义的标号。</a:t>
            </a:r>
          </a:p>
          <a:p>
            <a:pPr marR="0" defTabSz="914400">
              <a:spcBef>
                <a:spcPts val="600"/>
              </a:spcBef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  [WEAK]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选项表示所有源文件都没有定义这个标号时编译器不会给出    错误信息，在多数情况下将该标号置为</a:t>
            </a: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0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。若该标号被</a:t>
            </a: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B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或</a:t>
            </a: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BL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指令引用，则将</a:t>
            </a: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B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或</a:t>
            </a: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BL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指令置为</a:t>
            </a: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NOP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操作。</a:t>
            </a:r>
            <a:endParaRPr kumimoji="0" lang="en-US" altLang="zh-CN" sz="2000" b="1" kern="1200" cap="none" spc="0" normalizeH="0" baseline="0" noProof="0" dirty="0"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R="0" defTabSz="914400">
              <a:spcBef>
                <a:spcPts val="600"/>
              </a:spcBef>
              <a:buClrTx/>
              <a:buSzTx/>
              <a:buFontTx/>
              <a:buNone/>
              <a:defRPr/>
            </a:pP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  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使用</a:t>
            </a: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IMPORT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则标号一定会被加入到当前源文件的符号表中。使用</a:t>
            </a:r>
            <a:r>
              <a:rPr kumimoji="0" lang="en-US" altLang="zh-CN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EXTERN</a:t>
            </a: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则标号未被引用时不会被加入到当前源文件的符号表中。</a:t>
            </a:r>
            <a:endParaRPr kumimoji="0" lang="en-US" altLang="zh-CN" sz="2000" b="1" kern="1200" cap="none" spc="0" normalizeH="0" baseline="0" noProof="0" dirty="0"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R="0" defTabSz="914400">
              <a:spcBef>
                <a:spcPts val="600"/>
              </a:spcBef>
              <a:buClr>
                <a:srgbClr val="CA18DA"/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000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zh-CN" altLang="en-US" sz="2000" b="1" kern="1200" cap="none" spc="0" normalizeH="0" baseline="0" noProof="0" dirty="0">
                <a:solidFill>
                  <a:srgbClr val="401BC0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标号在程序中区分大小写。</a:t>
            </a:r>
            <a:endParaRPr kumimoji="0" lang="zh-CN" altLang="en-US" sz="2000" b="1" kern="1200" cap="none" spc="0" normalizeH="0" baseline="0" noProof="0" dirty="0"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R="0" defTabSz="914400">
              <a:lnSpc>
                <a:spcPct val="100000"/>
              </a:lnSpc>
              <a:spcBef>
                <a:spcPts val="600"/>
              </a:spcBef>
              <a:buClrTx/>
              <a:buSzTx/>
              <a:buFontTx/>
              <a:buNone/>
              <a:defRPr/>
            </a:pPr>
            <a:r>
              <a:rPr kumimoji="0" lang="en-US" altLang="zh-CN" b="1" kern="1200" cap="none" spc="0" normalizeH="0" baseline="0" noProof="0" dirty="0"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 </a:t>
            </a: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AREA Init1, CODE, READONLY</a:t>
            </a:r>
          </a:p>
          <a:p>
            <a:pPr marR="0" defTabSz="914400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</a:t>
            </a:r>
            <a:r>
              <a:rPr kumimoji="0" lang="en-US" altLang="zh-CN" b="1" kern="1200" cap="none" spc="0" normalizeH="0" baseline="0" noProof="0" dirty="0">
                <a:solidFill>
                  <a:srgbClr val="FF0000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EXPORT Main	</a:t>
            </a: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; </a:t>
            </a:r>
            <a:r>
              <a:rPr kumimoji="0" lang="zh-CN" altLang="en-US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源文件</a:t>
            </a: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1</a:t>
            </a:r>
            <a:r>
              <a:rPr kumimoji="0" lang="zh-CN" altLang="en-US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声明一个可全局引用的标号</a:t>
            </a: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Main</a:t>
            </a:r>
          </a:p>
          <a:p>
            <a:pPr marR="0" defTabSz="914400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……</a:t>
            </a:r>
          </a:p>
          <a:p>
            <a:pPr marR="0" defTabSz="914400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 END	</a:t>
            </a:r>
          </a:p>
          <a:p>
            <a:pPr marR="0" defTabSz="914400">
              <a:lnSpc>
                <a:spcPct val="100000"/>
              </a:lnSpc>
              <a:spcBef>
                <a:spcPts val="1200"/>
              </a:spcBef>
              <a:buClrTx/>
              <a:buSzTx/>
              <a:buFontTx/>
              <a:buNone/>
              <a:defRPr/>
            </a:pP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 AREA Init2, CODE, READONLY</a:t>
            </a:r>
          </a:p>
          <a:p>
            <a:pPr marR="0" defTabSz="914400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</a:t>
            </a:r>
            <a:r>
              <a:rPr kumimoji="0" lang="en-US" altLang="zh-CN" b="1" kern="1200" cap="none" spc="0" normalizeH="0" baseline="0" noProof="0" dirty="0">
                <a:solidFill>
                  <a:srgbClr val="FF0000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IMPORT Main          </a:t>
            </a: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;</a:t>
            </a:r>
            <a:r>
              <a:rPr kumimoji="0" lang="zh-CN" altLang="en-US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源文件</a:t>
            </a: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2</a:t>
            </a:r>
            <a:r>
              <a:rPr kumimoji="0" lang="zh-CN" altLang="en-US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需要引用在别处定义的标号</a:t>
            </a: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Main</a:t>
            </a:r>
            <a:endParaRPr kumimoji="0" lang="zh-CN" altLang="en-US" b="1" kern="1200" cap="none" spc="0" normalizeH="0" baseline="0" noProof="0" dirty="0">
              <a:solidFill>
                <a:schemeClr val="accent2"/>
              </a:solidFill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R="0" defTabSz="914400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 	……</a:t>
            </a:r>
          </a:p>
          <a:p>
            <a:pPr marR="0" defTabSz="914400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kumimoji="0" lang="en-US" altLang="zh-CN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  END	</a:t>
            </a:r>
            <a:r>
              <a:rPr kumimoji="0" lang="en-US" altLang="zh-CN" sz="2400" b="1" kern="1200" cap="none" spc="0" normalizeH="0" baseline="0" noProof="0" dirty="0">
                <a:solidFill>
                  <a:schemeClr val="accent2"/>
                </a:solidFill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	</a:t>
            </a:r>
            <a:endParaRPr kumimoji="0" lang="zh-CN" altLang="en-US" sz="2400" b="1" kern="1200" cap="none" spc="0" normalizeH="0" baseline="0" noProof="0" dirty="0">
              <a:solidFill>
                <a:schemeClr val="accent2"/>
              </a:solidFill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747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23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82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82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2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82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823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823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823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7823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78234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8234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8234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78234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8234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78234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78234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4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78234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2340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/>
          </p:cNvSpPr>
          <p:nvPr>
            <p:ph type="title"/>
          </p:nvPr>
        </p:nvSpPr>
        <p:spPr>
          <a:xfrm>
            <a:off x="371475" y="0"/>
            <a:ext cx="7642860" cy="603250"/>
          </a:xfrm>
        </p:spPr>
        <p:txBody>
          <a:bodyPr vert="horz" wrap="square" lIns="91440" tIns="45720" rIns="91440" bIns="45720" anchor="ctr"/>
          <a:lstStyle/>
          <a:p>
            <a:r>
              <a:rPr lang="en-US" altLang="zh-CN" sz="2800" dirty="0"/>
              <a:t>INCLUDE(或GET)</a:t>
            </a:r>
            <a:r>
              <a:rPr lang="zh-CN" altLang="en-US" sz="2800" dirty="0"/>
              <a:t>、</a:t>
            </a:r>
            <a:r>
              <a:rPr lang="en-US" altLang="zh-CN" sz="2800" dirty="0"/>
              <a:t>INCBIN伪指令 </a:t>
            </a:r>
          </a:p>
        </p:txBody>
      </p:sp>
      <p:sp>
        <p:nvSpPr>
          <p:cNvPr id="788484" name="Text Box 4"/>
          <p:cNvSpPr txBox="1"/>
          <p:nvPr/>
        </p:nvSpPr>
        <p:spPr>
          <a:xfrm>
            <a:off x="447675" y="561975"/>
            <a:ext cx="8348980" cy="52520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INCLUDE  </a:t>
            </a:r>
            <a:r>
              <a:rPr lang="zh-CN" alt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文件名</a:t>
            </a:r>
            <a:endParaRPr lang="en-US" altLang="zh-CN" sz="2400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INCBIN  </a:t>
            </a:r>
            <a:r>
              <a:rPr lang="zh-CN" alt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文件名</a:t>
            </a:r>
          </a:p>
          <a:p>
            <a:pPr>
              <a:lnSpc>
                <a:spcPct val="120000"/>
              </a:lnSpc>
            </a:pPr>
            <a:r>
              <a:rPr lang="zh-CN" altLang="en-US" sz="9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  <a:p>
            <a:pPr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Comic Sans MS" panose="030F0702030302020204" pitchFamily="66" charset="0"/>
              </a:rPr>
              <a:t>INCLUDE(</a:t>
            </a:r>
            <a:r>
              <a:rPr lang="zh-CN" altLang="en-US" sz="2000" b="1" dirty="0">
                <a:latin typeface="Comic Sans MS" panose="030F0702030302020204" pitchFamily="66" charset="0"/>
              </a:rPr>
              <a:t>或</a:t>
            </a:r>
            <a:r>
              <a:rPr lang="en-US" altLang="zh-CN" sz="2000" b="1" dirty="0">
                <a:latin typeface="Comic Sans MS" panose="030F0702030302020204" pitchFamily="66" charset="0"/>
              </a:rPr>
              <a:t>GET)</a:t>
            </a:r>
            <a:r>
              <a:rPr lang="zh-CN" altLang="en-US" sz="2000" b="1" dirty="0">
                <a:latin typeface="Comic Sans MS" panose="030F0702030302020204" pitchFamily="66" charset="0"/>
              </a:rPr>
              <a:t>伪指令用于将一个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源文件</a:t>
            </a:r>
            <a:r>
              <a:rPr lang="zh-CN" altLang="en-US" sz="2000" b="1" dirty="0">
                <a:latin typeface="Comic Sans MS" panose="030F0702030302020204" pitchFamily="66" charset="0"/>
              </a:rPr>
              <a:t>包含到当前的源文件中。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     </a:t>
            </a:r>
            <a:r>
              <a:rPr lang="zh-CN" altLang="en-US" sz="2000" b="1" dirty="0">
                <a:latin typeface="Comic Sans MS" panose="030F0702030302020204" pitchFamily="66" charset="0"/>
              </a:rPr>
              <a:t>被包含的源文件在当前位置进行汇编处理。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Comic Sans MS" panose="030F0702030302020204" pitchFamily="66" charset="0"/>
                <a:sym typeface="+mn-ea"/>
              </a:rPr>
              <a:t>INCLUDE(</a:t>
            </a:r>
            <a:r>
              <a:rPr lang="zh-CN" altLang="en-US" sz="2000" b="1" dirty="0">
                <a:latin typeface="Comic Sans MS" panose="030F0702030302020204" pitchFamily="66" charset="0"/>
                <a:sym typeface="+mn-ea"/>
              </a:rPr>
              <a:t>或</a:t>
            </a:r>
            <a:r>
              <a:rPr lang="en-US" altLang="zh-CN" sz="2000" b="1" dirty="0">
                <a:latin typeface="Comic Sans MS" panose="030F0702030302020204" pitchFamily="66" charset="0"/>
                <a:sym typeface="+mn-ea"/>
              </a:rPr>
              <a:t>GET)</a:t>
            </a:r>
            <a:r>
              <a:rPr lang="zh-CN" altLang="en-US" sz="2000" b="1" dirty="0">
                <a:latin typeface="Comic Sans MS" panose="030F0702030302020204" pitchFamily="66" charset="0"/>
                <a:sym typeface="+mn-ea"/>
              </a:rPr>
              <a:t>伪指令用于将一个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  <a:sym typeface="+mn-ea"/>
              </a:rPr>
              <a:t>源文件</a:t>
            </a:r>
            <a:r>
              <a:rPr lang="zh-CN" altLang="en-US" sz="2000" b="1" dirty="0">
                <a:latin typeface="Comic Sans MS" panose="030F0702030302020204" pitchFamily="66" charset="0"/>
                <a:sym typeface="+mn-ea"/>
              </a:rPr>
              <a:t>包含到当前的源文件中。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Comic Sans MS" panose="030F0702030302020204" pitchFamily="66" charset="0"/>
              </a:rPr>
              <a:t>INCBIN</a:t>
            </a:r>
            <a:r>
              <a:rPr lang="zh-CN" altLang="en-US" sz="2000" b="1" dirty="0">
                <a:latin typeface="Comic Sans MS" panose="030F0702030302020204" pitchFamily="66" charset="0"/>
              </a:rPr>
              <a:t>伪指令用于将一个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目标文件或数据文件</a:t>
            </a:r>
            <a:r>
              <a:rPr lang="zh-CN" altLang="en-US" sz="2000" b="1" dirty="0">
                <a:latin typeface="Comic Sans MS" panose="030F0702030302020204" pitchFamily="66" charset="0"/>
              </a:rPr>
              <a:t>包含到当前的源文件中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     </a:t>
            </a:r>
            <a:r>
              <a:rPr lang="zh-CN" altLang="en-US" sz="2000" b="1" dirty="0">
                <a:latin typeface="Comic Sans MS" panose="030F0702030302020204" pitchFamily="66" charset="0"/>
              </a:rPr>
              <a:t>被包含的文件不作任何变动，编译器从其后开始继续</a:t>
            </a:r>
            <a:r>
              <a:rPr lang="zh-CN" altLang="en-US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处理。</a:t>
            </a:r>
          </a:p>
          <a:p>
            <a:pPr>
              <a:spcBef>
                <a:spcPts val="1200"/>
              </a:spcBef>
            </a:pPr>
            <a:r>
              <a:rPr lang="en-US" altLang="zh-CN" sz="2000" b="1" dirty="0">
                <a:solidFill>
                  <a:srgbClr val="000099"/>
                </a:solidFill>
                <a:latin typeface="Comic Sans MS" panose="030F0702030302020204" pitchFamily="66" charset="0"/>
              </a:rPr>
              <a:t>    </a:t>
            </a:r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AREA Init, CODE, READONLY</a:t>
            </a:r>
          </a:p>
          <a:p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       GET C:\a2.s		; </a:t>
            </a:r>
            <a:r>
              <a:rPr lang="zh-CN" altLang="en-US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通知编译器此处插入源文件</a:t>
            </a:r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C:\a2.s</a:t>
            </a:r>
          </a:p>
          <a:p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       INCBIN a1.dat		; </a:t>
            </a:r>
            <a:r>
              <a:rPr lang="zh-CN" altLang="en-US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通知编译器此处插入数据文件</a:t>
            </a:r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a1.dat</a:t>
            </a:r>
          </a:p>
          <a:p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       INCBIN C:\a2.o		; </a:t>
            </a:r>
            <a:r>
              <a:rPr lang="zh-CN" altLang="en-US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通知编译器此处插入目标文件</a:t>
            </a:r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C:\a2.o</a:t>
            </a:r>
          </a:p>
          <a:p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    	</a:t>
            </a:r>
            <a:r>
              <a:rPr lang="en-US" altLang="zh-CN" b="1" dirty="0">
                <a:solidFill>
                  <a:schemeClr val="accent2"/>
                </a:solidFill>
                <a:latin typeface="Times New Roman" panose="02020603050405020304" pitchFamily="18" charset="0"/>
              </a:rPr>
              <a:t>……</a:t>
            </a:r>
            <a:endParaRPr lang="en-US" altLang="zh-CN" b="1" dirty="0">
              <a:solidFill>
                <a:schemeClr val="accent2"/>
              </a:solidFill>
              <a:latin typeface="Comic Sans MS" panose="030F0702030302020204" pitchFamily="66" charset="0"/>
            </a:endParaRPr>
          </a:p>
          <a:p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    END	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	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					</a:t>
            </a:r>
            <a:endParaRPr lang="zh-CN" altLang="en-US" sz="20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33755" y="5805805"/>
            <a:ext cx="7811135" cy="922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编写汇编源程序时，常将一个源文件专门用于定义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宏指令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MICRO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）、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符号常量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EQU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），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结构化数据类型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MAP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FIELD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），然后再用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GET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伪指令将这个源文件包含到其他源文件中</a:t>
            </a:r>
            <a:r>
              <a:rPr lang="zh-CN" altLang="en-US" sz="1800" b="1" dirty="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88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88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8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88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884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884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884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7884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7884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8848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8848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78848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78848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78848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484" grpId="0" build="p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8580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汇编语言中常用的符号 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0" y="776605"/>
            <a:ext cx="8956040" cy="44481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0" tIns="0" rIns="0" bIns="0" numCol="1" anchor="t" anchorCtr="0" compatLnSpc="1"/>
          <a:lstStyle/>
          <a:p>
            <a:pPr marL="571500" marR="0" indent="-571500" defTabSz="914400" eaLnBrk="0" hangingPunct="0">
              <a:spcBef>
                <a:spcPct val="20000"/>
              </a:spcBef>
              <a:buClrTx/>
              <a:buSzTx/>
              <a:buFont typeface="隶书" panose="02010509060101010101" pitchFamily="49" charset="-122"/>
              <a:buNone/>
              <a:defRPr/>
            </a:pPr>
            <a:r>
              <a:rPr kumimoji="0" lang="zh-CN" altLang="en-US" sz="3200" b="1" kern="0" cap="none" spc="0" normalizeH="0" baseline="0" noProof="0" dirty="0"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		 </a:t>
            </a:r>
            <a:r>
              <a:rPr kumimoji="0" lang="zh-CN" altLang="en-US" sz="2400" b="1" kern="0" cap="none" spc="0" normalizeH="0" baseline="0" noProof="0" dirty="0"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在汇编语言程序设计中，经常使用各种符号代替</a:t>
            </a:r>
            <a:r>
              <a:rPr kumimoji="0" lang="zh-CN" altLang="en-US" sz="2400" b="1" kern="0" cap="none" spc="0" normalizeH="0" baseline="0" noProof="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地址、变量和常量</a:t>
            </a:r>
            <a:r>
              <a:rPr kumimoji="0" lang="zh-CN" altLang="en-US" sz="2400" b="1" kern="0" cap="none" spc="0" normalizeH="0" baseline="0" noProof="0" dirty="0"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等，以增加程序的可读性。尽管符号的命名由编程者决定，但并不是任意的，必须遵循以下的约定：</a:t>
            </a:r>
            <a:endParaRPr kumimoji="0" lang="zh-CN" altLang="en-US" sz="2400" b="1" kern="0" cap="none" spc="0" normalizeH="0" baseline="0" noProof="0" dirty="0">
              <a:latin typeface="华文新魏" panose="02010800040101010101" pitchFamily="2" charset="-122"/>
              <a:ea typeface="华文新魏" panose="02010800040101010101" pitchFamily="2" charset="-122"/>
              <a:cs typeface="+mn-cs"/>
              <a:sym typeface="Wingdings" panose="05000000000000000000" pitchFamily="2" charset="2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Comic Sans MS" panose="030F0702030302020204" pitchFamily="66" charset="0"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  <a:sym typeface="Wingdings" panose="05000000000000000000" pitchFamily="2" charset="2"/>
              </a:rPr>
              <a:t>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 符号区分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大小写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，同名的大小写字母符号会被编译器认为是两个不同的符号；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新魏" panose="02010800040101010101" pitchFamily="2" charset="-122"/>
              <a:ea typeface="华文新魏" panose="02010800040101010101" pitchFamily="2" charset="-122"/>
              <a:cs typeface="+mn-cs"/>
              <a:sym typeface="Wingdings" panose="05000000000000000000" pitchFamily="2" charset="2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Comic Sans MS" panose="030F0702030302020204" pitchFamily="66" charset="0"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  <a:sym typeface="Wingdings" panose="05000000000000000000" pitchFamily="2" charset="2"/>
              </a:rPr>
              <a:t>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 局部标号可以以数字开头，其他标号均不得以数字开头；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新魏" panose="02010800040101010101" pitchFamily="2" charset="-122"/>
              <a:ea typeface="华文新魏" panose="02010800040101010101" pitchFamily="2" charset="-122"/>
              <a:cs typeface="+mn-cs"/>
              <a:sym typeface="Wingdings" panose="05000000000000000000" pitchFamily="2" charset="2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Comic Sans MS" panose="030F0702030302020204" pitchFamily="66" charset="0"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  <a:sym typeface="Wingdings" panose="05000000000000000000" pitchFamily="2" charset="2"/>
              </a:rPr>
              <a:t>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 符号在其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作用范围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内必须唯一；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新魏" panose="02010800040101010101" pitchFamily="2" charset="-122"/>
              <a:ea typeface="华文新魏" panose="02010800040101010101" pitchFamily="2" charset="-122"/>
              <a:cs typeface="+mn-cs"/>
              <a:sym typeface="Wingdings" panose="05000000000000000000" pitchFamily="2" charset="2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Comic Sans MS" panose="030F0702030302020204" pitchFamily="66" charset="0"/>
              <a:buNone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  <a:sym typeface="Wingdings" panose="05000000000000000000" pitchFamily="2" charset="2"/>
              </a:rPr>
              <a:t>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 自定义的符号名不能与系统的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保留字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相同</a:t>
            </a: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,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如指令或伪指令；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标题 1"/>
          <p:cNvSpPr>
            <a:spLocks noGrp="1"/>
          </p:cNvSpPr>
          <p:nvPr>
            <p:ph type="title"/>
          </p:nvPr>
        </p:nvSpPr>
        <p:spPr>
          <a:xfrm>
            <a:off x="685800" y="76200"/>
            <a:ext cx="8181975" cy="642938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常 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29030"/>
            <a:ext cx="8391525" cy="4345940"/>
          </a:xfrm>
        </p:spPr>
        <p:txBody>
          <a:bodyPr vert="horz" wrap="square" lIns="0" tIns="0" rIns="0" bIns="0" anchor="t"/>
          <a:lstStyle/>
          <a:p>
            <a:pPr marL="711200" indent="-711200">
              <a:lnSpc>
                <a:spcPct val="14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zh-CN" altLang="en-US" sz="2000" dirty="0"/>
              <a:t>指其值在程序的运行过程中不能被改变的量</a:t>
            </a:r>
            <a:endParaRPr lang="en-US" altLang="zh-CN" sz="2000" dirty="0"/>
          </a:p>
          <a:p>
            <a:pPr marL="711200" indent="-711200">
              <a:lnSpc>
                <a:spcPct val="14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altLang="zh-CN" sz="2000" dirty="0"/>
              <a:t>ARM(Thumb)</a:t>
            </a:r>
            <a:r>
              <a:rPr lang="zh-CN" altLang="en-US" sz="2000" dirty="0"/>
              <a:t>汇编程序所支持的常量有</a:t>
            </a:r>
            <a:r>
              <a:rPr lang="zh-CN" altLang="en-US" sz="2000" dirty="0">
                <a:solidFill>
                  <a:srgbClr val="FF0000"/>
                </a:solidFill>
              </a:rPr>
              <a:t>数字常量、逻辑常量和字符串常量</a:t>
            </a:r>
            <a:r>
              <a:rPr lang="zh-CN" altLang="en-US" sz="2000" dirty="0"/>
              <a:t>。</a:t>
            </a:r>
          </a:p>
          <a:p>
            <a:pPr marL="711200" indent="-711200">
              <a:lnSpc>
                <a:spcPct val="200000"/>
              </a:lnSpc>
              <a:buClr>
                <a:srgbClr val="7030A0"/>
              </a:buClr>
              <a:buFont typeface="Wingdings" panose="05000000000000000000" pitchFamily="2" charset="2"/>
              <a:buChar char="l"/>
            </a:pPr>
            <a:r>
              <a:rPr lang="zh-CN" altLang="en-US" sz="2000" dirty="0"/>
              <a:t>数字常量一般为</a:t>
            </a:r>
            <a:r>
              <a:rPr lang="en-US" altLang="zh-CN" sz="2000" dirty="0"/>
              <a:t>32</a:t>
            </a:r>
            <a:r>
              <a:rPr lang="zh-CN" altLang="en-US" sz="2000" dirty="0"/>
              <a:t>位的整数，用“</a:t>
            </a:r>
            <a:r>
              <a:rPr lang="en-US" altLang="zh-CN" sz="2000" dirty="0"/>
              <a:t>#</a:t>
            </a:r>
            <a:r>
              <a:rPr lang="zh-CN" altLang="en-US" sz="2000" dirty="0"/>
              <a:t>”标识。</a:t>
            </a:r>
            <a:endParaRPr lang="en-US" altLang="zh-CN" sz="2000" dirty="0"/>
          </a:p>
          <a:p>
            <a:pPr marL="711200" indent="-711200">
              <a:lnSpc>
                <a:spcPct val="140000"/>
              </a:lnSpc>
              <a:buNone/>
            </a:pPr>
            <a:r>
              <a:rPr lang="en-US" altLang="zh-CN" sz="2000" dirty="0"/>
              <a:t>	    </a:t>
            </a:r>
            <a:r>
              <a:rPr lang="zh-CN" altLang="en-US" sz="2000" dirty="0"/>
              <a:t>当作为无符号数时，其取值范围为</a:t>
            </a:r>
            <a:r>
              <a:rPr lang="en-US" altLang="zh-CN" sz="2000" dirty="0"/>
              <a:t>0~2</a:t>
            </a:r>
            <a:r>
              <a:rPr lang="en-US" altLang="zh-CN" sz="2000" baseline="30000" dirty="0"/>
              <a:t>32</a:t>
            </a:r>
            <a:r>
              <a:rPr lang="en-US" altLang="zh-CN" sz="2000" dirty="0"/>
              <a:t>-1</a:t>
            </a:r>
          </a:p>
          <a:p>
            <a:pPr marL="711200" indent="-711200">
              <a:lnSpc>
                <a:spcPct val="140000"/>
              </a:lnSpc>
              <a:buNone/>
            </a:pPr>
            <a:r>
              <a:rPr lang="en-US" altLang="zh-CN" sz="2000" dirty="0"/>
              <a:t>	    </a:t>
            </a:r>
            <a:r>
              <a:rPr lang="zh-CN" altLang="en-US" sz="2000" dirty="0"/>
              <a:t>当作为有符号数时，其取值范围为</a:t>
            </a:r>
            <a:r>
              <a:rPr lang="en-US" altLang="zh-CN" sz="2000" dirty="0"/>
              <a:t>-2</a:t>
            </a:r>
            <a:r>
              <a:rPr lang="en-US" altLang="zh-CN" sz="2000" baseline="30000" dirty="0"/>
              <a:t>31</a:t>
            </a:r>
            <a:r>
              <a:rPr lang="en-US" altLang="zh-CN" sz="2000" dirty="0"/>
              <a:t>~2</a:t>
            </a:r>
            <a:r>
              <a:rPr lang="en-US" altLang="zh-CN" sz="2000" baseline="30000" dirty="0"/>
              <a:t>31</a:t>
            </a:r>
            <a:r>
              <a:rPr lang="en-US" altLang="zh-CN" sz="2000" dirty="0"/>
              <a:t>-1</a:t>
            </a:r>
            <a:endParaRPr lang="zh-CN" altLang="en-US" sz="2000" dirty="0"/>
          </a:p>
          <a:p>
            <a:pPr marL="711200" indent="-711200">
              <a:lnSpc>
                <a:spcPct val="170000"/>
              </a:lnSpc>
              <a:buClr>
                <a:srgbClr val="7030A0"/>
              </a:buClr>
              <a:buFont typeface="Wingdings" panose="05000000000000000000" pitchFamily="2" charset="2"/>
              <a:buChar char="l"/>
            </a:pPr>
            <a:r>
              <a:rPr lang="zh-CN" altLang="en-US" sz="2000" dirty="0"/>
              <a:t>逻辑常量只有两种取值情况：</a:t>
            </a:r>
            <a:r>
              <a:rPr lang="zh-CN" altLang="en-US" sz="2000" dirty="0">
                <a:solidFill>
                  <a:srgbClr val="FF0000"/>
                </a:solidFill>
              </a:rPr>
              <a:t>真</a:t>
            </a:r>
            <a:r>
              <a:rPr lang="en-US" altLang="zh-CN" sz="2000" dirty="0">
                <a:solidFill>
                  <a:srgbClr val="FF0000"/>
                </a:solidFill>
              </a:rPr>
              <a:t>{TURE}</a:t>
            </a:r>
            <a:r>
              <a:rPr lang="zh-CN" altLang="en-US" sz="2000" dirty="0">
                <a:solidFill>
                  <a:srgbClr val="FF0000"/>
                </a:solidFill>
              </a:rPr>
              <a:t>或假</a:t>
            </a:r>
            <a:r>
              <a:rPr lang="en-US" altLang="zh-CN" sz="2000" dirty="0">
                <a:solidFill>
                  <a:srgbClr val="FF0000"/>
                </a:solidFill>
              </a:rPr>
              <a:t>{FAUSE} </a:t>
            </a:r>
            <a:r>
              <a:rPr lang="zh-CN" altLang="en-US" sz="2000" dirty="0"/>
              <a:t>。</a:t>
            </a:r>
          </a:p>
          <a:p>
            <a:pPr marL="711200" indent="-711200">
              <a:lnSpc>
                <a:spcPct val="180000"/>
              </a:lnSpc>
              <a:buClr>
                <a:srgbClr val="7030A0"/>
              </a:buClr>
              <a:buFont typeface="Wingdings" panose="05000000000000000000" pitchFamily="2" charset="2"/>
              <a:buChar char="l"/>
            </a:pPr>
            <a:r>
              <a:rPr lang="zh-CN" altLang="en-US" sz="2000" dirty="0"/>
              <a:t>字符串常量为一个固定的字符串，一般用于程序运行时的信息提示。</a:t>
            </a:r>
          </a:p>
        </p:txBody>
      </p:sp>
      <p:sp>
        <p:nvSpPr>
          <p:cNvPr id="34820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34821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26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标题 1"/>
          <p:cNvSpPr>
            <a:spLocks noGrp="1"/>
          </p:cNvSpPr>
          <p:nvPr>
            <p:ph type="title"/>
          </p:nvPr>
        </p:nvSpPr>
        <p:spPr>
          <a:xfrm>
            <a:off x="566738" y="0"/>
            <a:ext cx="7662862" cy="642938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变 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786130"/>
            <a:ext cx="8619490" cy="5292725"/>
          </a:xfrm>
        </p:spPr>
        <p:txBody>
          <a:bodyPr vert="horz" wrap="square" lIns="0" tIns="0" rIns="0" bIns="0" anchor="t"/>
          <a:lstStyle/>
          <a:p>
            <a:pPr marL="711200" indent="-711200">
              <a:buNone/>
            </a:pPr>
            <a:r>
              <a:rPr lang="en-US" altLang="zh-CN" dirty="0"/>
              <a:t>  </a:t>
            </a:r>
            <a:r>
              <a:rPr lang="en-US" altLang="zh-CN" sz="2000" dirty="0"/>
              <a:t>ARM(Thumb)</a:t>
            </a:r>
            <a:r>
              <a:rPr lang="zh-CN" altLang="en-US" sz="2000" dirty="0"/>
              <a:t>汇编程序支持数字、逻辑和字符串变量。</a:t>
            </a:r>
          </a:p>
          <a:p>
            <a:pPr marL="711200" indent="-7112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可用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GBLA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GBLL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GBLS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伪指令声明全局变量，用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LCLA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LCLL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LCLS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伪指令声明局部变量，并可使用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SETA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SETL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SETS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对其进行初始化</a:t>
            </a:r>
          </a:p>
          <a:p>
            <a:pPr marL="711200" indent="-7112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变量可通过代换操作（</a:t>
            </a:r>
            <a:r>
              <a:rPr lang="zh-CN" altLang="en-US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“</a:t>
            </a:r>
            <a:r>
              <a:rPr lang="en-US" altLang="zh-CN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$”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）获得一个常量：</a:t>
            </a:r>
          </a:p>
          <a:p>
            <a:pPr marL="711200" indent="-711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数字变量前加“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$” 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，编译器会将其值转换为十六进制的字符串，并用该十六进制的字符串代换“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$”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后的数字变量。</a:t>
            </a:r>
          </a:p>
          <a:p>
            <a:pPr marL="711200" indent="-7112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逻辑变量前加“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$”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，编译器会将该逻辑变量代换为其值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真或假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)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</a:p>
          <a:p>
            <a:pPr marL="711200" indent="-71120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字符串变量前加“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$”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，编译器会用其值代换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“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$”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后的字符串变量。</a:t>
            </a:r>
          </a:p>
          <a:p>
            <a:pPr marL="711200" indent="-71120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zh-CN" dirty="0">
                <a:solidFill>
                  <a:srgbClr val="000099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		  </a:t>
            </a:r>
            <a:r>
              <a:rPr lang="en-US" altLang="zh-CN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LCLS	     S1		        </a:t>
            </a:r>
            <a:r>
              <a:rPr lang="en-US" altLang="zh-CN" sz="2000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2000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定义局部字符串变量</a:t>
            </a:r>
            <a:r>
              <a:rPr lang="en-US" altLang="zh-CN" sz="2000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S1</a:t>
            </a:r>
            <a:r>
              <a:rPr lang="zh-CN" altLang="en-US" sz="2000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2000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S2</a:t>
            </a:r>
            <a:endParaRPr lang="en-US" altLang="zh-CN" sz="2000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marL="711200" indent="-711200"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		   LCLS     S2		</a:t>
            </a:r>
          </a:p>
          <a:p>
            <a:pPr marL="711200" indent="-711200"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	S1   SETS    "Test!"</a:t>
            </a:r>
          </a:p>
          <a:p>
            <a:pPr marL="711200" indent="-711200"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	S2   SETS    "This is a $S1"   </a:t>
            </a:r>
            <a:r>
              <a:rPr lang="en-US" altLang="zh-CN" sz="2000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; S2</a:t>
            </a:r>
            <a:r>
              <a:rPr lang="zh-CN" altLang="en-US" sz="2000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的值为</a:t>
            </a:r>
            <a:r>
              <a:rPr lang="en-US" altLang="zh-CN" sz="2000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"This is a Test!”</a:t>
            </a:r>
          </a:p>
        </p:txBody>
      </p:sp>
      <p:sp>
        <p:nvSpPr>
          <p:cNvPr id="35844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27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69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836613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算术/逻辑表达式及运算符</a:t>
            </a:r>
          </a:p>
        </p:txBody>
      </p:sp>
      <p:sp>
        <p:nvSpPr>
          <p:cNvPr id="808963" name="Text Box 3"/>
          <p:cNvSpPr txBox="1"/>
          <p:nvPr/>
        </p:nvSpPr>
        <p:spPr>
          <a:xfrm>
            <a:off x="228600" y="704850"/>
            <a:ext cx="9144000" cy="4064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000" b="1" dirty="0">
                <a:latin typeface="Comic Sans MS" panose="030F0702030302020204" pitchFamily="66" charset="0"/>
              </a:rPr>
              <a:t>算术</a:t>
            </a:r>
            <a:r>
              <a:rPr lang="en-US" altLang="zh-CN" sz="2000" b="1" dirty="0">
                <a:latin typeface="Comic Sans MS" panose="030F0702030302020204" pitchFamily="66" charset="0"/>
              </a:rPr>
              <a:t>/</a:t>
            </a:r>
            <a:r>
              <a:rPr lang="zh-CN" altLang="en-US" sz="2000" b="1" dirty="0">
                <a:latin typeface="Comic Sans MS" panose="030F0702030302020204" pitchFamily="66" charset="0"/>
              </a:rPr>
              <a:t>逻辑表达式由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数字</a:t>
            </a: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/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逻辑变量、数字</a:t>
            </a: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/</a:t>
            </a:r>
            <a:r>
              <a:rPr lang="zh-CN" alt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逻辑常量、运算符和括号</a:t>
            </a:r>
            <a:r>
              <a:rPr lang="zh-CN" altLang="en-US" sz="2000" b="1" dirty="0">
                <a:latin typeface="Comic Sans MS" panose="030F0702030302020204" pitchFamily="66" charset="0"/>
              </a:rPr>
              <a:t>构成。</a:t>
            </a:r>
            <a:endParaRPr lang="en-US" altLang="zh-CN" sz="2000" b="1" dirty="0">
              <a:latin typeface="Comic Sans MS" panose="030F0702030302020204" pitchFamily="66" charset="0"/>
            </a:endParaRPr>
          </a:p>
        </p:txBody>
      </p:sp>
      <p:graphicFrame>
        <p:nvGraphicFramePr>
          <p:cNvPr id="706664" name="Group 104"/>
          <p:cNvGraphicFramePr>
            <a:graphicFrameLocks noGrp="1"/>
          </p:cNvGraphicFramePr>
          <p:nvPr>
            <p:ph sz="half" idx="1"/>
          </p:nvPr>
        </p:nvGraphicFramePr>
        <p:xfrm>
          <a:off x="755650" y="1276033"/>
          <a:ext cx="1512888" cy="1524000"/>
        </p:xfrm>
        <a:graphic>
          <a:graphicData uri="http://schemas.openxmlformats.org/drawingml/2006/table">
            <a:tbl>
              <a:tblPr/>
              <a:tblGrid>
                <a:gridCol w="99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6225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66700" algn="r"/>
                          <a:tab pos="5292725" algn="r"/>
                        </a:tabLst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  X+Y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和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Symbol" panose="05050102010706020507" pitchFamily="18" charset="2"/>
                          <a:ea typeface="方正书宋_GBK" panose="03000509000000000000" charset="-122"/>
                        </a:rPr>
                        <a:t>-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差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X×Y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乘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X/Y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除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X:MOD:Y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772795" y="4672330"/>
            <a:ext cx="7914640" cy="1660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b="1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运算次序的规定：</a:t>
            </a:r>
            <a:endParaRPr lang="zh-CN" altLang="en-US" sz="2000" b="1" dirty="0">
              <a:solidFill>
                <a:srgbClr val="401BC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Wingdings" panose="05000000000000000000" pitchFamily="2" charset="2"/>
            </a:endParaRPr>
          </a:p>
          <a:p>
            <a:r>
              <a:rPr lang="zh-CN" altLang="en-US" sz="2000" b="1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Wingdings" panose="05000000000000000000" pitchFamily="2" charset="2"/>
              </a:rPr>
              <a:t></a:t>
            </a:r>
            <a:r>
              <a:rPr lang="zh-CN" altLang="en-US" sz="2000" b="1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优先级相同的双目运算符的运算顺序为从左到右；</a:t>
            </a:r>
            <a:endParaRPr lang="zh-CN" altLang="en-US" sz="2000" b="1" dirty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Wingdings" panose="05000000000000000000" pitchFamily="2" charset="2"/>
            </a:endParaRPr>
          </a:p>
          <a:p>
            <a:r>
              <a:rPr lang="zh-CN" altLang="en-US" sz="2000" b="1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Wingdings" panose="05000000000000000000" pitchFamily="2" charset="2"/>
              </a:rPr>
              <a:t></a:t>
            </a:r>
            <a:r>
              <a:rPr lang="zh-CN" altLang="en-US" sz="2000" b="1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相邻的单目运算符的运算顺序为从右到左，且单目运算符的优先级高于其他运算符；</a:t>
            </a:r>
            <a:endParaRPr lang="zh-CN" altLang="en-US" sz="2000" b="1" dirty="0">
              <a:solidFill>
                <a:schemeClr val="tx1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括号运算符的优先级最高。</a:t>
            </a:r>
          </a:p>
        </p:txBody>
      </p:sp>
      <p:graphicFrame>
        <p:nvGraphicFramePr>
          <p:cNvPr id="706665" name="Group 105"/>
          <p:cNvGraphicFramePr>
            <a:graphicFrameLocks noGrp="1"/>
          </p:cNvGraphicFramePr>
          <p:nvPr/>
        </p:nvGraphicFramePr>
        <p:xfrm>
          <a:off x="2899410" y="1276350"/>
          <a:ext cx="2655888" cy="1219200"/>
        </p:xfrm>
        <a:graphic>
          <a:graphicData uri="http://schemas.openxmlformats.org/drawingml/2006/table">
            <a:tbl>
              <a:tblPr/>
              <a:tblGrid>
                <a:gridCol w="100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57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32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X:ROL:Y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循环左移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位</a:t>
                      </a:r>
                      <a:endParaRPr kumimoji="1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方正书宋_GBK" panose="03000509000000000000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2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X:ROR:Y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循环右移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位</a:t>
                      </a:r>
                      <a:endParaRPr kumimoji="1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方正书宋_GBK" panose="03000509000000000000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32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X:SHL:Y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左移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位</a:t>
                      </a:r>
                      <a:endParaRPr kumimoji="1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方正书宋_GBK" panose="03000509000000000000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2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X:SHR:Y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右移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位</a:t>
                      </a:r>
                      <a:endParaRPr kumimoji="1" lang="zh-CN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方正书宋_GBK" panose="03000509000000000000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06667" name="Group 107"/>
          <p:cNvGraphicFramePr>
            <a:graphicFrameLocks noGrp="1"/>
          </p:cNvGraphicFramePr>
          <p:nvPr/>
        </p:nvGraphicFramePr>
        <p:xfrm>
          <a:off x="3207385" y="2837180"/>
          <a:ext cx="2348230" cy="1539558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1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71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X:AND:Y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按位逻辑与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84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X:OR:Y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按位逻辑或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:NOT:Y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按位逻辑非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11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X:EOR:Y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按位逻辑异或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06619" name="Group 59"/>
          <p:cNvGraphicFramePr>
            <a:graphicFrameLocks noGrp="1"/>
          </p:cNvGraphicFramePr>
          <p:nvPr/>
        </p:nvGraphicFramePr>
        <p:xfrm>
          <a:off x="6083935" y="1276350"/>
          <a:ext cx="2357438" cy="2143445"/>
        </p:xfrm>
        <a:graphic>
          <a:graphicData uri="http://schemas.openxmlformats.org/drawingml/2006/table">
            <a:tbl>
              <a:tblPr/>
              <a:tblGrid>
                <a:gridCol w="928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670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 = 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等于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388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 &gt; 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大于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388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 &lt; 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小于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388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 &gt;= 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大于等于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62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 &lt;= 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小于等于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6388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 /= 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不等于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388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 &lt;&gt; 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</a:t>
                      </a: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不等于</a:t>
                      </a: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06668" name="Group 108"/>
          <p:cNvGraphicFramePr>
            <a:graphicFrameLocks noGrp="1"/>
          </p:cNvGraphicFramePr>
          <p:nvPr/>
        </p:nvGraphicFramePr>
        <p:xfrm>
          <a:off x="755650" y="2942590"/>
          <a:ext cx="1955165" cy="1434465"/>
        </p:xfrm>
        <a:graphic>
          <a:graphicData uri="http://schemas.openxmlformats.org/drawingml/2006/table">
            <a:tbl>
              <a:tblPr/>
              <a:tblGrid>
                <a:gridCol w="1056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8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496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X:LAND:Y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逻辑与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X:LOR:Y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逻辑或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:LNOT:Y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逻辑非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X:LEOR:Y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逻辑异或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6966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28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79135" y="3686810"/>
            <a:ext cx="2765425" cy="922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注意：这些运算在汇编过程中计算，机器码中出现的已经是表达式的值了。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8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06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06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06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06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06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8963" grpId="0"/>
      <p:bldP spid="9" grpId="0"/>
      <p:bldP spid="1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/>
          </p:cNvSpPr>
          <p:nvPr>
            <p:ph type="title"/>
          </p:nvPr>
        </p:nvSpPr>
        <p:spPr>
          <a:xfrm>
            <a:off x="457200" y="76200"/>
            <a:ext cx="8501063" cy="6032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字符串表达式及运算符</a:t>
            </a:r>
          </a:p>
        </p:txBody>
      </p:sp>
      <p:sp>
        <p:nvSpPr>
          <p:cNvPr id="29699" name="Rectangle 49"/>
          <p:cNvSpPr/>
          <p:nvPr/>
        </p:nvSpPr>
        <p:spPr>
          <a:xfrm>
            <a:off x="457200" y="1027113"/>
            <a:ext cx="8543925" cy="519747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269875">
              <a:lnSpc>
                <a:spcPts val="3500"/>
              </a:lnSpc>
              <a:spcBef>
                <a:spcPts val="600"/>
              </a:spcBef>
            </a:pPr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字符串表达式一般由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字符串常量、字符串变量、运算符和括号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构成。编译器支持的字符串最大长度为</a:t>
            </a:r>
            <a:r>
              <a:rPr lang="en-US" altLang="zh-CN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512</a:t>
            </a:r>
            <a:r>
              <a:rPr lang="zh-CN" altLang="en-US" sz="2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字节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pPr indent="269875">
              <a:lnSpc>
                <a:spcPts val="3500"/>
              </a:lnSpc>
              <a:spcBef>
                <a:spcPts val="600"/>
              </a:spcBef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①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0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LEN:X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返回字符串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的长度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字符数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269875">
              <a:lnSpc>
                <a:spcPts val="3500"/>
              </a:lnSpc>
              <a:spcBef>
                <a:spcPts val="600"/>
              </a:spcBef>
            </a:pP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② </a:t>
            </a:r>
            <a:r>
              <a:rPr lang="en-US" altLang="zh-CN" sz="20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CHR:M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将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0~255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之间的整数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M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转换为一个字符。</a:t>
            </a:r>
            <a:endParaRPr lang="en-US" altLang="zh-CN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269875">
              <a:lnSpc>
                <a:spcPts val="3500"/>
              </a:lnSpc>
              <a:spcBef>
                <a:spcPts val="600"/>
              </a:spcBef>
            </a:pP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③</a:t>
            </a:r>
            <a:r>
              <a:rPr lang="en-US" altLang="zh-CN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0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STR:X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将数字或逻辑表达式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转换为一个字符串。</a:t>
            </a:r>
            <a:endParaRPr lang="en-US" altLang="zh-CN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269875">
              <a:lnSpc>
                <a:spcPts val="3500"/>
              </a:lnSpc>
              <a:spcBef>
                <a:spcPts val="600"/>
              </a:spcBef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对于数字表达式，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STR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运算得到一个以十六进制字符组成的字符串；</a:t>
            </a:r>
            <a:endParaRPr lang="en-US" altLang="zh-CN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269875">
              <a:lnSpc>
                <a:spcPts val="3500"/>
              </a:lnSpc>
              <a:spcBef>
                <a:spcPts val="600"/>
              </a:spcBef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对于逻辑表达式，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STR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运算得到字符串“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T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”或“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F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”。</a:t>
            </a:r>
          </a:p>
          <a:p>
            <a:pPr indent="269875">
              <a:lnSpc>
                <a:spcPts val="3500"/>
              </a:lnSpc>
              <a:spcBef>
                <a:spcPts val="600"/>
              </a:spcBef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④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0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X:LEFT:Y </a:t>
            </a:r>
            <a:r>
              <a:rPr lang="en-US" altLang="zh-CN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返回字符串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左端的子串。整数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Y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表示要返回的字符个数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pPr indent="269875">
              <a:lnSpc>
                <a:spcPts val="3500"/>
              </a:lnSpc>
              <a:spcBef>
                <a:spcPts val="600"/>
              </a:spcBef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⑤ </a:t>
            </a:r>
            <a:r>
              <a:rPr lang="en-US" altLang="zh-CN" sz="20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X:RIGHT:Y</a:t>
            </a:r>
            <a:r>
              <a:rPr lang="en-US" altLang="zh-CN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返回字符串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右端的子串。整数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Y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表示要返回的字符个数</a:t>
            </a:r>
          </a:p>
          <a:p>
            <a:pPr indent="269875">
              <a:lnSpc>
                <a:spcPts val="3500"/>
              </a:lnSpc>
              <a:spcBef>
                <a:spcPts val="600"/>
              </a:spcBef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⑥ </a:t>
            </a:r>
            <a:r>
              <a:rPr lang="en-US" altLang="zh-CN" sz="20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X:CC:Y</a:t>
            </a:r>
            <a:r>
              <a:rPr lang="en-US" altLang="zh-CN" sz="20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将字符串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Y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连接到字符串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的后面形成一个新字符串。</a:t>
            </a:r>
          </a:p>
        </p:txBody>
      </p:sp>
      <p:sp>
        <p:nvSpPr>
          <p:cNvPr id="37892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37893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29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496300" cy="8572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zh-CN" altLang="en-US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汇编语言程序设计特点</a:t>
            </a:r>
          </a:p>
        </p:txBody>
      </p:sp>
      <p:sp>
        <p:nvSpPr>
          <p:cNvPr id="24579" name="Rectangle 3"/>
          <p:cNvSpPr>
            <a:spLocks noGrp="1"/>
          </p:cNvSpPr>
          <p:nvPr>
            <p:ph type="body"/>
          </p:nvPr>
        </p:nvSpPr>
        <p:spPr>
          <a:xfrm>
            <a:off x="609600" y="2514600"/>
            <a:ext cx="8069580" cy="3671570"/>
          </a:xfrm>
        </p:spPr>
        <p:txBody>
          <a:bodyPr vert="horz" wrap="square" lIns="0" tIns="0" rIns="0" bIns="0" anchor="t"/>
          <a:lstStyle/>
          <a:p>
            <a:pPr marL="352425" indent="-352425" eaLnBrk="1" hangingPunct="1">
              <a:lnSpc>
                <a:spcPct val="120000"/>
              </a:lnSpc>
              <a:spcBef>
                <a:spcPct val="0"/>
              </a:spcBef>
              <a:spcAft>
                <a:spcPct val="30000"/>
              </a:spcAft>
              <a:buFont typeface="Wingdings" panose="05000000000000000000" pitchFamily="2" charset="2"/>
              <a:buAutoNum type="arabicPeriod"/>
            </a:pPr>
            <a:r>
              <a:rPr lang="zh-CN" altLang="en-US" sz="2000" dirty="0"/>
              <a:t>汇编语言依赖</a:t>
            </a:r>
            <a:r>
              <a:rPr lang="zh-CN" altLang="en-US" sz="2000" dirty="0">
                <a:solidFill>
                  <a:schemeClr val="accent2"/>
                </a:solidFill>
              </a:rPr>
              <a:t>机器硬件</a:t>
            </a:r>
            <a:r>
              <a:rPr lang="zh-CN" altLang="en-US" sz="2000" dirty="0"/>
              <a:t>，不同</a:t>
            </a:r>
            <a:r>
              <a:rPr lang="en-US" altLang="zh-CN" sz="2000" dirty="0"/>
              <a:t>CPU</a:t>
            </a:r>
            <a:r>
              <a:rPr lang="zh-CN" altLang="en-US" sz="2000" dirty="0"/>
              <a:t>提供的汇编指令可能有很大的不同，因此汇编源程序几乎不具移植性；但汇编语言程序速度快、效率高，更能发挥机器硬件的长处；</a:t>
            </a:r>
          </a:p>
          <a:p>
            <a:pPr marL="352425" indent="-352425" eaLnBrk="1" hangingPunct="1">
              <a:lnSpc>
                <a:spcPct val="140000"/>
              </a:lnSpc>
              <a:spcBef>
                <a:spcPct val="0"/>
              </a:spcBef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en-US" altLang="zh-CN" sz="2000" dirty="0"/>
              <a:t>2.</a:t>
            </a:r>
            <a:r>
              <a:rPr lang="zh-CN" altLang="en-US" sz="2000" dirty="0"/>
              <a:t>汇编程序需要用户将汇编过程中需要的一些</a:t>
            </a:r>
            <a:r>
              <a:rPr lang="zh-CN" altLang="en-US" sz="2000" dirty="0">
                <a:solidFill>
                  <a:schemeClr val="accent2"/>
                </a:solidFill>
              </a:rPr>
              <a:t>辅助信息</a:t>
            </a:r>
            <a:r>
              <a:rPr lang="zh-CN" altLang="en-US" sz="2000" dirty="0"/>
              <a:t>明确地写入源程序，如：内存逻辑段的划分情况、数据在内存中的存放情况，等等。这些信息的说明由</a:t>
            </a:r>
            <a:r>
              <a:rPr lang="zh-CN" altLang="en-US" sz="2000" dirty="0">
                <a:solidFill>
                  <a:srgbClr val="401BC0"/>
                </a:solidFill>
              </a:rPr>
              <a:t>汇编程序指定相应的伪指令</a:t>
            </a:r>
            <a:r>
              <a:rPr lang="zh-CN" altLang="en-US" sz="2000" dirty="0"/>
              <a:t>来完成，并不由</a:t>
            </a:r>
            <a:r>
              <a:rPr lang="en-US" altLang="zh-CN" sz="2000" dirty="0"/>
              <a:t>CPU</a:t>
            </a:r>
            <a:r>
              <a:rPr lang="zh-CN" altLang="en-US" sz="2000" dirty="0"/>
              <a:t>定义；</a:t>
            </a:r>
          </a:p>
          <a:p>
            <a:pPr marL="352425" indent="-352425" eaLnBrk="1" hangingPunct="1">
              <a:lnSpc>
                <a:spcPct val="120000"/>
              </a:lnSpc>
              <a:spcBef>
                <a:spcPct val="0"/>
              </a:spcBef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en-US" altLang="zh-CN" sz="2000" dirty="0"/>
              <a:t>3</a:t>
            </a:r>
            <a:r>
              <a:rPr lang="en-US" altLang="zh-CN" sz="2000" dirty="0">
                <a:solidFill>
                  <a:schemeClr val="accent2"/>
                </a:solidFill>
              </a:rPr>
              <a:t>. </a:t>
            </a:r>
            <a:r>
              <a:rPr lang="zh-CN" altLang="en-US" sz="2000" i="1" dirty="0">
                <a:solidFill>
                  <a:srgbClr val="FF0000"/>
                </a:solidFill>
              </a:rPr>
              <a:t>伪指令</a:t>
            </a:r>
            <a:r>
              <a:rPr lang="zh-CN" altLang="en-US" sz="2000" dirty="0"/>
              <a:t>是在汇编过程中执行的，因而不会在机器语言程序中产生目标代码；只有</a:t>
            </a:r>
            <a:r>
              <a:rPr lang="en-US" altLang="zh-CN" sz="2000" dirty="0"/>
              <a:t>CPU</a:t>
            </a:r>
            <a:r>
              <a:rPr lang="zh-CN" altLang="en-US" sz="2000" dirty="0"/>
              <a:t>定义的</a:t>
            </a:r>
            <a:r>
              <a:rPr lang="zh-CN" altLang="en-US" sz="2000" i="1" dirty="0">
                <a:solidFill>
                  <a:srgbClr val="FF0000"/>
                </a:solidFill>
              </a:rPr>
              <a:t>（助记符）指令</a:t>
            </a:r>
            <a:r>
              <a:rPr lang="zh-CN" altLang="en-US" sz="2000" dirty="0"/>
              <a:t>才会生成目标代码，并在程序运行过程中执行；</a:t>
            </a:r>
          </a:p>
        </p:txBody>
      </p:sp>
      <p:grpSp>
        <p:nvGrpSpPr>
          <p:cNvPr id="2" name="Group 12"/>
          <p:cNvGrpSpPr/>
          <p:nvPr/>
        </p:nvGrpSpPr>
        <p:grpSpPr>
          <a:xfrm>
            <a:off x="552450" y="1149350"/>
            <a:ext cx="8050213" cy="1065213"/>
            <a:chOff x="336" y="1828"/>
            <a:chExt cx="5071" cy="671"/>
          </a:xfrm>
        </p:grpSpPr>
        <p:sp>
          <p:nvSpPr>
            <p:cNvPr id="13318" name="Text Box 5"/>
            <p:cNvSpPr txBox="1">
              <a:spLocks noChangeAspect="1"/>
            </p:cNvSpPr>
            <p:nvPr/>
          </p:nvSpPr>
          <p:spPr>
            <a:xfrm>
              <a:off x="348" y="1848"/>
              <a:ext cx="1571" cy="270"/>
            </a:xfrm>
            <a:prstGeom prst="rect">
              <a:avLst/>
            </a:prstGeom>
            <a:noFill/>
            <a:ln w="508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algn="ctr" eaLnBrk="0" hangingPunct="0">
                <a:lnSpc>
                  <a:spcPct val="96000"/>
                </a:lnSpc>
              </a:pPr>
              <a:r>
                <a:rPr lang="zh-CN" altLang="en-US" sz="2400" b="1" dirty="0">
                  <a:latin typeface="Comic Sans MS" panose="030F0702030302020204" pitchFamily="66" charset="0"/>
                </a:rPr>
                <a:t>汇编语言源程序</a:t>
              </a:r>
            </a:p>
          </p:txBody>
        </p:sp>
        <p:sp>
          <p:nvSpPr>
            <p:cNvPr id="13319" name="Text Box 6"/>
            <p:cNvSpPr txBox="1">
              <a:spLocks noChangeAspect="1"/>
            </p:cNvSpPr>
            <p:nvPr/>
          </p:nvSpPr>
          <p:spPr>
            <a:xfrm>
              <a:off x="4020" y="1885"/>
              <a:ext cx="1387" cy="614"/>
            </a:xfrm>
            <a:prstGeom prst="rect">
              <a:avLst/>
            </a:prstGeom>
            <a:noFill/>
            <a:ln w="508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algn="ctr" eaLnBrk="0" hangingPunct="0">
                <a:lnSpc>
                  <a:spcPct val="96000"/>
                </a:lnSpc>
                <a:spcBef>
                  <a:spcPts val="775"/>
                </a:spcBef>
              </a:pPr>
              <a:r>
                <a:rPr lang="zh-CN" altLang="en-US" sz="2400" b="1" dirty="0">
                  <a:latin typeface="Comic Sans MS" panose="030F0702030302020204" pitchFamily="66" charset="0"/>
                </a:rPr>
                <a:t>机器语言程序</a:t>
              </a:r>
            </a:p>
            <a:p>
              <a:pPr algn="ctr" eaLnBrk="0" hangingPunct="0">
                <a:lnSpc>
                  <a:spcPct val="96000"/>
                </a:lnSpc>
                <a:spcBef>
                  <a:spcPts val="775"/>
                </a:spcBef>
              </a:pPr>
              <a:r>
                <a:rPr lang="zh-CN" altLang="en-US" sz="2400" b="1" dirty="0">
                  <a:latin typeface="Comic Sans MS" panose="030F0702030302020204" pitchFamily="66" charset="0"/>
                </a:rPr>
                <a:t>（目标代码）</a:t>
              </a:r>
            </a:p>
          </p:txBody>
        </p:sp>
        <p:sp>
          <p:nvSpPr>
            <p:cNvPr id="13320" name="Text Box 7"/>
            <p:cNvSpPr txBox="1">
              <a:spLocks noChangeAspect="1"/>
            </p:cNvSpPr>
            <p:nvPr/>
          </p:nvSpPr>
          <p:spPr>
            <a:xfrm>
              <a:off x="2183" y="1828"/>
              <a:ext cx="1599" cy="264"/>
            </a:xfrm>
            <a:prstGeom prst="rect">
              <a:avLst/>
            </a:prstGeom>
            <a:noFill/>
            <a:ln w="9525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0" hangingPunct="0">
                <a:lnSpc>
                  <a:spcPct val="96000"/>
                </a:lnSpc>
              </a:pPr>
              <a:r>
                <a:rPr lang="zh-CN" altLang="en-US" sz="2200" b="1" dirty="0">
                  <a:latin typeface="Comic Sans MS" panose="030F0702030302020204" pitchFamily="66" charset="0"/>
                </a:rPr>
                <a:t>汇编（汇编程序）</a:t>
              </a:r>
            </a:p>
          </p:txBody>
        </p:sp>
        <p:sp>
          <p:nvSpPr>
            <p:cNvPr id="13321" name="Text Box 8"/>
            <p:cNvSpPr txBox="1">
              <a:spLocks noChangeAspect="1"/>
            </p:cNvSpPr>
            <p:nvPr/>
          </p:nvSpPr>
          <p:spPr>
            <a:xfrm>
              <a:off x="336" y="2178"/>
              <a:ext cx="1583" cy="292"/>
            </a:xfrm>
            <a:prstGeom prst="rect">
              <a:avLst/>
            </a:prstGeom>
            <a:noFill/>
            <a:ln w="508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/>
            <a:lstStyle/>
            <a:p>
              <a:pPr algn="ctr" eaLnBrk="0" hangingPunct="0">
                <a:lnSpc>
                  <a:spcPct val="96000"/>
                </a:lnSpc>
              </a:pPr>
              <a:r>
                <a:rPr lang="zh-CN" altLang="en-US" sz="2400" b="1" dirty="0">
                  <a:latin typeface="Comic Sans MS" panose="030F0702030302020204" pitchFamily="66" charset="0"/>
                </a:rPr>
                <a:t>高级语言源程序</a:t>
              </a:r>
            </a:p>
          </p:txBody>
        </p:sp>
        <p:sp>
          <p:nvSpPr>
            <p:cNvPr id="13322" name="Text Box 9"/>
            <p:cNvSpPr txBox="1">
              <a:spLocks noChangeAspect="1"/>
            </p:cNvSpPr>
            <p:nvPr/>
          </p:nvSpPr>
          <p:spPr>
            <a:xfrm>
              <a:off x="1943" y="2170"/>
              <a:ext cx="2169" cy="274"/>
            </a:xfrm>
            <a:prstGeom prst="rect">
              <a:avLst/>
            </a:prstGeom>
            <a:noFill/>
            <a:ln w="9525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0" hangingPunct="0">
                <a:lnSpc>
                  <a:spcPct val="96000"/>
                </a:lnSpc>
              </a:pPr>
              <a:r>
                <a:rPr lang="zh-CN" altLang="en-US" sz="2200" b="1" dirty="0">
                  <a:latin typeface="Comic Sans MS" panose="030F0702030302020204" pitchFamily="66" charset="0"/>
                </a:rPr>
                <a:t>编译或解释（编译程序）</a:t>
              </a:r>
            </a:p>
          </p:txBody>
        </p:sp>
        <p:sp>
          <p:nvSpPr>
            <p:cNvPr id="13323" name="Line 10"/>
            <p:cNvSpPr>
              <a:spLocks noChangeAspect="1"/>
            </p:cNvSpPr>
            <p:nvPr/>
          </p:nvSpPr>
          <p:spPr>
            <a:xfrm>
              <a:off x="1919" y="2409"/>
              <a:ext cx="2113" cy="0"/>
            </a:xfrm>
            <a:prstGeom prst="line">
              <a:avLst/>
            </a:prstGeom>
            <a:ln w="50800" cap="flat" cmpd="sng">
              <a:solidFill>
                <a:schemeClr val="tx1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13324" name="Line 11"/>
            <p:cNvSpPr>
              <a:spLocks noChangeAspect="1"/>
            </p:cNvSpPr>
            <p:nvPr/>
          </p:nvSpPr>
          <p:spPr>
            <a:xfrm>
              <a:off x="1919" y="2038"/>
              <a:ext cx="2089" cy="0"/>
            </a:xfrm>
            <a:prstGeom prst="line">
              <a:avLst/>
            </a:prstGeom>
            <a:ln w="50800" cap="flat" cmpd="sng">
              <a:solidFill>
                <a:schemeClr val="tx1"/>
              </a:solidFill>
              <a:prstDash val="solid"/>
              <a:headEnd type="none" w="med" len="med"/>
              <a:tailEnd type="triangle" w="med" len="med"/>
            </a:ln>
          </p:spPr>
        </p:sp>
      </p:grpSp>
      <p:sp>
        <p:nvSpPr>
          <p:cNvPr id="13317" name="矩形 5"/>
          <p:cNvSpPr/>
          <p:nvPr/>
        </p:nvSpPr>
        <p:spPr>
          <a:xfrm>
            <a:off x="8215313" y="6484938"/>
            <a:ext cx="7207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3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500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2" dur="500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/>
          </p:cNvSpPr>
          <p:nvPr>
            <p:ph type="title"/>
          </p:nvPr>
        </p:nvSpPr>
        <p:spPr>
          <a:xfrm>
            <a:off x="642938" y="-76200"/>
            <a:ext cx="7772400" cy="928688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其它常用运算符</a:t>
            </a:r>
          </a:p>
        </p:txBody>
      </p:sp>
      <p:sp>
        <p:nvSpPr>
          <p:cNvPr id="31748" name="Rectangle 5"/>
          <p:cNvSpPr/>
          <p:nvPr/>
        </p:nvSpPr>
        <p:spPr>
          <a:xfrm>
            <a:off x="685800" y="3633788"/>
            <a:ext cx="8134350" cy="2768600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88900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③ </a:t>
            </a:r>
            <a:r>
              <a:rPr lang="en-US" altLang="zh-CN" sz="24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?X</a:t>
            </a:r>
          </a:p>
          <a:p>
            <a:pPr indent="88900">
              <a:spcBef>
                <a:spcPts val="1200"/>
              </a:spcBef>
            </a:pP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返回定义符号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的代码行所生成的可执行代码的长度（字节数）</a:t>
            </a:r>
          </a:p>
          <a:p>
            <a:pPr indent="88900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④ </a:t>
            </a:r>
            <a:r>
              <a:rPr lang="en-US" altLang="zh-CN" sz="24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:DEF:X</a:t>
            </a:r>
          </a:p>
          <a:p>
            <a:pPr lvl="1" indent="269875" eaLnBrk="1" hangingPunct="1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判断是否定义了符号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：如果符号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已经定义则结果为真，否则为假。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1325563"/>
            <a:ext cx="8686800" cy="2032000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269875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①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BASE:X 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</a:p>
          <a:p>
            <a:pPr indent="269875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返回基于寄存器的表达式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中寄存器的编号。</a:t>
            </a:r>
          </a:p>
          <a:p>
            <a:pPr indent="269875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② </a:t>
            </a:r>
            <a:r>
              <a:rPr lang="en-US" altLang="zh-CN" sz="24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INDEX:X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</a:p>
          <a:p>
            <a:pPr indent="269875">
              <a:spcBef>
                <a:spcPts val="1200"/>
              </a:spcBef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返回基于寄存器的表达式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中相对于其基址寄存器的偏移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量。 </a:t>
            </a:r>
          </a:p>
        </p:txBody>
      </p:sp>
      <p:sp>
        <p:nvSpPr>
          <p:cNvPr id="38917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38918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30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17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17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17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8" grpId="0" build="p"/>
      <p:bldP spid="6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/>
          </p:cNvSpPr>
          <p:nvPr>
            <p:ph type="title"/>
          </p:nvPr>
        </p:nvSpPr>
        <p:spPr>
          <a:xfrm>
            <a:off x="433388" y="1588"/>
            <a:ext cx="8786812" cy="836612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ARM汇编语言程序结构</a:t>
            </a:r>
          </a:p>
        </p:txBody>
      </p:sp>
      <p:sp>
        <p:nvSpPr>
          <p:cNvPr id="32772" name="Rectangle 5"/>
          <p:cNvSpPr/>
          <p:nvPr/>
        </p:nvSpPr>
        <p:spPr>
          <a:xfrm>
            <a:off x="228600" y="887095"/>
            <a:ext cx="8917940" cy="538861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 indent="269875">
              <a:lnSpc>
                <a:spcPct val="16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ARM(Thumb)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汇编语言程序中，以</a:t>
            </a: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程序段（代码段和数据段）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为单位组织代码。</a:t>
            </a:r>
          </a:p>
          <a:p>
            <a:pPr indent="269875">
              <a:lnSpc>
                <a:spcPct val="160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 一个汇编程序至少应该有一个代码段。当程序较长时，可以分割为多个代码段和数据段，多个段在程序编译连接时最终形成一个可执行的映象文件。</a:t>
            </a:r>
          </a:p>
          <a:p>
            <a:pPr indent="269875">
              <a:lnSpc>
                <a:spcPct val="16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可执行映象文件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通常由以下几部分构成：</a:t>
            </a:r>
          </a:p>
          <a:p>
            <a:pPr marL="342900" indent="-342900">
              <a:lnSpc>
                <a:spcPct val="160000"/>
              </a:lnSpc>
              <a:buClr>
                <a:srgbClr val="C00000"/>
              </a:buClr>
              <a:buFont typeface="Wingdings" panose="05000000000000000000" charset="0"/>
              <a:buChar char="u"/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  <a:sym typeface="Wingdings" panose="05000000000000000000" pitchFamily="2" charset="2"/>
              </a:rPr>
              <a:t>一个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或多个代码段，代码段的属性默认为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READONLY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  <a:p>
            <a:pPr marL="342900" indent="-342900">
              <a:lnSpc>
                <a:spcPct val="160000"/>
              </a:lnSpc>
              <a:buClr>
                <a:srgbClr val="C00000"/>
              </a:buClr>
              <a:buFont typeface="Wingdings" panose="05000000000000000000" charset="0"/>
              <a:buChar char="u"/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零个或多个包含初始化数据的数据段，数据段的属性默认为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READWRITE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。</a:t>
            </a:r>
            <a:endParaRPr lang="zh-CN" altLang="en-US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spcBef>
                <a:spcPts val="1200"/>
              </a:spcBef>
              <a:buClr>
                <a:srgbClr val="C00000"/>
              </a:buClr>
              <a:buFont typeface="Wingdings" panose="05000000000000000000" charset="0"/>
              <a:buChar char="u"/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零个或多个不包含初始化数据的数据段，数据段的属性为默认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为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READWRITE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。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			</a:t>
            </a:r>
            <a:endParaRPr lang="zh-CN" altLang="en-US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9940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39941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31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27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2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2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2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27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2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686800" cy="792163"/>
          </a:xfrm>
        </p:spPr>
        <p:txBody>
          <a:bodyPr vert="horz" wrap="square" lIns="91440" tIns="45720" rIns="91440" bIns="45720" anchor="ctr"/>
          <a:lstStyle/>
          <a:p>
            <a:pPr algn="ctr"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ARM汇编语言程序</a:t>
            </a:r>
            <a:r>
              <a:rPr lang="zh-CN" altLang="en-US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段结构</a:t>
            </a:r>
            <a:endParaRPr lang="en-US" altLang="zh-CN" sz="3200" dirty="0"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41987" name="Rectangle 3"/>
          <p:cNvSpPr>
            <a:spLocks noGrp="1"/>
          </p:cNvSpPr>
          <p:nvPr>
            <p:ph idx="1"/>
          </p:nvPr>
        </p:nvSpPr>
        <p:spPr>
          <a:xfrm>
            <a:off x="1219200" y="914400"/>
            <a:ext cx="7629525" cy="5761038"/>
          </a:xfrm>
        </p:spPr>
        <p:txBody>
          <a:bodyPr vert="horz" wrap="square" lIns="0" tIns="0" rIns="0" bIns="0" anchor="t"/>
          <a:lstStyle/>
          <a:p>
            <a:pPr>
              <a:lnSpc>
                <a:spcPct val="90000"/>
              </a:lnSpc>
              <a:buNone/>
            </a:pPr>
            <a:r>
              <a:rPr lang="en-US" altLang="zh-CN" sz="2400" dirty="0"/>
              <a:t>GET option.s						</a:t>
            </a:r>
          </a:p>
          <a:p>
            <a:pPr>
              <a:lnSpc>
                <a:spcPct val="90000"/>
              </a:lnSpc>
              <a:buNone/>
            </a:pPr>
            <a:r>
              <a:rPr lang="en-US" altLang="zh-CN" sz="2400" dirty="0"/>
              <a:t>GET addr.s</a:t>
            </a:r>
          </a:p>
          <a:p>
            <a:pPr>
              <a:lnSpc>
                <a:spcPct val="90000"/>
              </a:lnSpc>
              <a:buNone/>
            </a:pPr>
            <a:r>
              <a:rPr lang="en-US" altLang="zh-CN" sz="2400" dirty="0"/>
              <a:t> 	……</a:t>
            </a:r>
          </a:p>
          <a:p>
            <a:pPr>
              <a:lnSpc>
                <a:spcPct val="90000"/>
              </a:lnSpc>
              <a:buNone/>
            </a:pPr>
            <a:r>
              <a:rPr lang="en-US" altLang="zh-CN" sz="2400" dirty="0"/>
              <a:t>AREA 		Init</a:t>
            </a:r>
            <a:r>
              <a:rPr lang="zh-CN" altLang="en-US" sz="2400" dirty="0"/>
              <a:t>，</a:t>
            </a:r>
            <a:r>
              <a:rPr lang="en-US" altLang="zh-CN" sz="2400" dirty="0"/>
              <a:t>CODE</a:t>
            </a:r>
            <a:r>
              <a:rPr lang="zh-CN" altLang="en-US" sz="2400" dirty="0"/>
              <a:t>，</a:t>
            </a:r>
            <a:r>
              <a:rPr lang="en-US" altLang="zh-CN" sz="2400" dirty="0"/>
              <a:t>READONLY	</a:t>
            </a:r>
            <a:endParaRPr lang="zh-CN" altLang="en-US" sz="2400" dirty="0"/>
          </a:p>
          <a:p>
            <a:pPr>
              <a:lnSpc>
                <a:spcPct val="90000"/>
              </a:lnSpc>
              <a:buNone/>
            </a:pPr>
            <a:r>
              <a:rPr lang="zh-CN" altLang="en-US" sz="2400" dirty="0"/>
              <a:t> 	</a:t>
            </a:r>
            <a:r>
              <a:rPr lang="en-US" altLang="zh-CN" sz="2400" dirty="0"/>
              <a:t>ENTRY							</a:t>
            </a:r>
            <a:endParaRPr lang="zh-CN" altLang="en-US" sz="2400" dirty="0"/>
          </a:p>
          <a:p>
            <a:pPr>
              <a:lnSpc>
                <a:spcPct val="90000"/>
              </a:lnSpc>
              <a:buNone/>
            </a:pPr>
            <a:r>
              <a:rPr lang="zh-CN" altLang="en-US" sz="2400" dirty="0"/>
              <a:t> 	</a:t>
            </a:r>
            <a:r>
              <a:rPr lang="en-US" altLang="zh-CN" sz="2400" dirty="0"/>
              <a:t>LDR		R0,=0x0F</a:t>
            </a:r>
          </a:p>
          <a:p>
            <a:pPr>
              <a:lnSpc>
                <a:spcPct val="90000"/>
              </a:lnSpc>
              <a:buNone/>
            </a:pPr>
            <a:r>
              <a:rPr lang="en-US" altLang="zh-CN" sz="2400" dirty="0"/>
              <a:t>	</a:t>
            </a:r>
            <a:r>
              <a:rPr lang="pt-BR" altLang="zh-CN" sz="2400" dirty="0"/>
              <a:t>MUL		R1</a:t>
            </a:r>
            <a:r>
              <a:rPr lang="zh-CN" altLang="pt-BR" sz="2400" dirty="0"/>
              <a:t>，</a:t>
            </a:r>
            <a:r>
              <a:rPr lang="pt-BR" altLang="zh-CN" sz="2400" dirty="0"/>
              <a:t>R0</a:t>
            </a:r>
            <a:r>
              <a:rPr lang="zh-CN" altLang="pt-BR" sz="2400" dirty="0"/>
              <a:t>，</a:t>
            </a:r>
            <a:r>
              <a:rPr lang="pt-BR" altLang="zh-CN" sz="2400" dirty="0"/>
              <a:t>R0			</a:t>
            </a:r>
          </a:p>
          <a:p>
            <a:pPr>
              <a:lnSpc>
                <a:spcPct val="90000"/>
              </a:lnSpc>
              <a:buNone/>
            </a:pPr>
            <a:r>
              <a:rPr lang="pt-BR" altLang="zh-CN" sz="2400" dirty="0"/>
              <a:t>	</a:t>
            </a:r>
            <a:r>
              <a:rPr lang="zh-CN" altLang="en-US" sz="2400" dirty="0"/>
              <a:t> 	</a:t>
            </a:r>
            <a:r>
              <a:rPr lang="pt-BR" altLang="zh-CN" sz="2400" dirty="0"/>
              <a:t>……</a:t>
            </a:r>
          </a:p>
          <a:p>
            <a:pPr>
              <a:lnSpc>
                <a:spcPct val="90000"/>
              </a:lnSpc>
              <a:buNone/>
            </a:pPr>
            <a:r>
              <a:rPr lang="pt-BR" altLang="zh-CN" sz="2400" dirty="0"/>
              <a:t>END</a:t>
            </a:r>
            <a:endParaRPr lang="en-US" altLang="zh-CN" sz="2400" dirty="0"/>
          </a:p>
          <a:p>
            <a:pPr>
              <a:lnSpc>
                <a:spcPct val="90000"/>
              </a:lnSpc>
              <a:buNone/>
            </a:pPr>
            <a:endParaRPr lang="pt-BR" altLang="zh-CN" sz="2400" dirty="0"/>
          </a:p>
          <a:p>
            <a:pPr>
              <a:lnSpc>
                <a:spcPct val="90000"/>
              </a:lnSpc>
              <a:buNone/>
            </a:pPr>
            <a:r>
              <a:rPr lang="pt-BR" altLang="zh-CN" sz="2400" dirty="0"/>
              <a:t>AREA	Data1</a:t>
            </a:r>
            <a:r>
              <a:rPr lang="zh-CN" altLang="pt-BR" sz="2400" dirty="0"/>
              <a:t>，</a:t>
            </a:r>
            <a:r>
              <a:rPr lang="pt-BR" altLang="zh-CN" sz="2400" dirty="0"/>
              <a:t>DATA</a:t>
            </a:r>
            <a:r>
              <a:rPr lang="zh-CN" altLang="pt-BR" sz="2400" dirty="0"/>
              <a:t>，</a:t>
            </a:r>
            <a:r>
              <a:rPr lang="pt-BR" altLang="zh-CN" sz="2400" dirty="0"/>
              <a:t>READWRITE	</a:t>
            </a:r>
            <a:endParaRPr lang="zh-CN" altLang="en-US" sz="2400" dirty="0"/>
          </a:p>
          <a:p>
            <a:pPr>
              <a:lnSpc>
                <a:spcPct val="90000"/>
              </a:lnSpc>
              <a:buNone/>
            </a:pPr>
            <a:r>
              <a:rPr lang="zh-CN" altLang="en-US" sz="2400" dirty="0"/>
              <a:t> 	</a:t>
            </a:r>
            <a:r>
              <a:rPr lang="pt-BR" altLang="zh-CN" sz="2400" dirty="0"/>
              <a:t>num	DCD		10				</a:t>
            </a:r>
            <a:endParaRPr lang="zh-CN" altLang="en-US" sz="2400" dirty="0"/>
          </a:p>
          <a:p>
            <a:pPr>
              <a:lnSpc>
                <a:spcPct val="90000"/>
              </a:lnSpc>
              <a:buNone/>
            </a:pPr>
            <a:r>
              <a:rPr lang="zh-CN" altLang="en-US" sz="2400" dirty="0"/>
              <a:t> 	</a:t>
            </a:r>
            <a:r>
              <a:rPr lang="en-US" altLang="zh-CN" sz="2400" dirty="0"/>
              <a:t>……</a:t>
            </a:r>
          </a:p>
          <a:p>
            <a:pPr>
              <a:lnSpc>
                <a:spcPct val="90000"/>
              </a:lnSpc>
              <a:buNone/>
            </a:pPr>
            <a:r>
              <a:rPr lang="en-US" altLang="zh-CN" sz="2400" dirty="0"/>
              <a:t>END			</a:t>
            </a:r>
            <a:r>
              <a:rPr lang="en-US" altLang="zh-CN" dirty="0"/>
              <a:t>					</a:t>
            </a:r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1071245" y="868680"/>
            <a:ext cx="7153275" cy="865188"/>
          </a:xfrm>
          <a:prstGeom prst="roundRect">
            <a:avLst>
              <a:gd name="adj" fmla="val 50000"/>
            </a:avLst>
          </a:prstGeom>
          <a:solidFill>
            <a:srgbClr val="7030A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r"/>
            <a:r>
              <a:rPr lang="zh-CN" alt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引用其它源文件</a:t>
            </a:r>
          </a:p>
        </p:txBody>
      </p:sp>
      <p:sp>
        <p:nvSpPr>
          <p:cNvPr id="2" name="圆角矩形 10"/>
          <p:cNvSpPr/>
          <p:nvPr/>
        </p:nvSpPr>
        <p:spPr>
          <a:xfrm>
            <a:off x="685800" y="1981200"/>
            <a:ext cx="7620000" cy="2667000"/>
          </a:xfrm>
          <a:prstGeom prst="roundRect">
            <a:avLst>
              <a:gd name="adj" fmla="val 50000"/>
            </a:avLst>
          </a:prstGeom>
          <a:solidFill>
            <a:srgbClr val="FF00FF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r"/>
            <a:r>
              <a:rPr lang="zh-CN" alt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代码段</a:t>
            </a:r>
          </a:p>
        </p:txBody>
      </p:sp>
      <p:sp>
        <p:nvSpPr>
          <p:cNvPr id="3" name="圆角矩形 10"/>
          <p:cNvSpPr/>
          <p:nvPr/>
        </p:nvSpPr>
        <p:spPr>
          <a:xfrm>
            <a:off x="647700" y="4845050"/>
            <a:ext cx="7696200" cy="1712595"/>
          </a:xfrm>
          <a:prstGeom prst="roundRect">
            <a:avLst>
              <a:gd name="adj" fmla="val 50000"/>
            </a:avLst>
          </a:prstGeom>
          <a:solidFill>
            <a:srgbClr val="0000FF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r"/>
            <a:r>
              <a:rPr lang="zh-CN" altLang="en-US" sz="24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数据段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1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1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1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19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1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19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19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19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419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4198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198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4198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7" grpId="0" build="p"/>
      <p:bldP spid="11" grpId="0" bldLvl="0" animBg="1"/>
      <p:bldP spid="2" grpId="0" bldLvl="0" animBg="1"/>
      <p:bldP spid="3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/>
          </p:cNvSpPr>
          <p:nvPr>
            <p:ph type="title"/>
          </p:nvPr>
        </p:nvSpPr>
        <p:spPr>
          <a:xfrm>
            <a:off x="533400" y="228600"/>
            <a:ext cx="7604125" cy="6032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ARM(Thumb)</a:t>
            </a:r>
            <a:r>
              <a:rPr lang="zh-CN" altLang="en-US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汇编语句格式 </a:t>
            </a:r>
          </a:p>
        </p:txBody>
      </p:sp>
      <p:sp>
        <p:nvSpPr>
          <p:cNvPr id="25603" name="Rectangle 5"/>
          <p:cNvSpPr/>
          <p:nvPr/>
        </p:nvSpPr>
        <p:spPr>
          <a:xfrm>
            <a:off x="593725" y="1242060"/>
            <a:ext cx="7956550" cy="382587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269875" algn="ctr">
              <a:lnSpc>
                <a:spcPct val="140000"/>
              </a:lnSpc>
            </a:pPr>
            <a:r>
              <a:rPr lang="en-US" altLang="zh-CN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{</a:t>
            </a:r>
            <a:r>
              <a:rPr lang="zh-CN" altLang="en-US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标号</a:t>
            </a:r>
            <a:r>
              <a:rPr lang="en-US" altLang="zh-CN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}	{</a:t>
            </a:r>
            <a:r>
              <a:rPr lang="zh-CN" altLang="en-US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指令或伪指令</a:t>
            </a:r>
            <a:r>
              <a:rPr lang="en-US" altLang="zh-CN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}	{; </a:t>
            </a:r>
            <a:r>
              <a:rPr lang="zh-CN" altLang="en-US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注释</a:t>
            </a:r>
            <a:r>
              <a:rPr lang="en-US" altLang="zh-CN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}</a:t>
            </a:r>
          </a:p>
          <a:p>
            <a:pPr indent="269875">
              <a:lnSpc>
                <a:spcPct val="14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800" b="1" dirty="0">
                <a:latin typeface="Comic Sans MS" panose="030F0702030302020204" pitchFamily="66" charset="0"/>
              </a:rPr>
              <a:t>  </a:t>
            </a:r>
            <a:r>
              <a:rPr lang="zh-CN" altLang="en-US" sz="2400" b="1" dirty="0">
                <a:latin typeface="Comic Sans MS" panose="030F0702030302020204" pitchFamily="66" charset="0"/>
              </a:rPr>
              <a:t>助记符可以全部用大写字母或全部用小写字母，但不允许在一条指令中大小写字母混用。</a:t>
            </a:r>
          </a:p>
          <a:p>
            <a:pPr indent="269875">
              <a:lnSpc>
                <a:spcPct val="14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400" b="1" dirty="0">
                <a:latin typeface="Comic Sans MS" panose="030F0702030302020204" pitchFamily="66" charset="0"/>
              </a:rPr>
              <a:t>  </a:t>
            </a:r>
            <a:r>
              <a:rPr lang="zh-CN" altLang="en-US" sz="2400" b="1" dirty="0">
                <a:solidFill>
                  <a:srgbClr val="401BC0"/>
                </a:solidFill>
                <a:latin typeface="Comic Sans MS" panose="030F0702030302020204" pitchFamily="66" charset="0"/>
              </a:rPr>
              <a:t>如果一条语句太长，可将该长语句分为若干行来书写，在行的末尾用</a:t>
            </a:r>
            <a:r>
              <a:rPr lang="zh-CN" altLang="en-US" sz="2400" b="1" dirty="0">
                <a:solidFill>
                  <a:srgbClr val="401BC0"/>
                </a:solidFill>
                <a:latin typeface="Times New Roman" panose="02020603050405020304" pitchFamily="18" charset="0"/>
              </a:rPr>
              <a:t>“</a:t>
            </a:r>
            <a:r>
              <a:rPr lang="en-US" altLang="zh-CN" sz="2400" b="1" dirty="0">
                <a:solidFill>
                  <a:srgbClr val="401BC0"/>
                </a:solidFill>
                <a:latin typeface="Comic Sans MS" panose="030F0702030302020204" pitchFamily="66" charset="0"/>
              </a:rPr>
              <a:t>\</a:t>
            </a:r>
            <a:r>
              <a:rPr lang="en-US" altLang="zh-CN" sz="2400" b="1" dirty="0">
                <a:solidFill>
                  <a:srgbClr val="401BC0"/>
                </a:solidFill>
                <a:latin typeface="Times New Roman" panose="02020603050405020304" pitchFamily="18" charset="0"/>
              </a:rPr>
              <a:t>”</a:t>
            </a:r>
            <a:r>
              <a:rPr lang="zh-CN" altLang="en-US" sz="2400" b="1" dirty="0">
                <a:solidFill>
                  <a:srgbClr val="401BC0"/>
                </a:solidFill>
                <a:latin typeface="Comic Sans MS" panose="030F0702030302020204" pitchFamily="66" charset="0"/>
              </a:rPr>
              <a:t>表示下一行与本行为同一条语句。</a:t>
            </a:r>
            <a:endParaRPr lang="en-US" altLang="zh-CN" sz="2400" b="1" dirty="0">
              <a:solidFill>
                <a:srgbClr val="401BC0"/>
              </a:solidFill>
              <a:latin typeface="Comic Sans MS" panose="030F0702030302020204" pitchFamily="66" charset="0"/>
            </a:endParaRPr>
          </a:p>
          <a:p>
            <a:pPr indent="269875">
              <a:lnSpc>
                <a:spcPct val="14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400" b="1" dirty="0">
                <a:latin typeface="Comic Sans MS" panose="030F0702030302020204" pitchFamily="66" charset="0"/>
              </a:rPr>
              <a:t>  指令中可以出现常量、变量及表达式。</a:t>
            </a:r>
            <a:endParaRPr lang="zh-CN" altLang="fr-FR" sz="2400" b="1" dirty="0"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5"/>
          <p:cNvSpPr/>
          <p:nvPr/>
        </p:nvSpPr>
        <p:spPr>
          <a:xfrm>
            <a:off x="0" y="309563"/>
            <a:ext cx="8677275" cy="6186487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AREA Init, CODE, READONLY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ENTRY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START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LDR R0, = 0x3FF5000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LDR R1, 0xFF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STR R1, [R0]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LDR R0, = 0x3FF5008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LDR R1, 0x01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STR R1, [R0]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…</a:t>
            </a:r>
          </a:p>
          <a:p>
            <a:pPr indent="269875">
              <a:lnSpc>
                <a:spcPct val="150000"/>
              </a:lnSpc>
            </a:pPr>
            <a:r>
              <a:rPr lang="en-US" altLang="zh-CN" sz="2400" b="1" dirty="0">
                <a:latin typeface="Comic Sans MS" panose="030F0702030302020204" pitchFamily="66" charset="0"/>
              </a:rPr>
              <a:t>    END</a:t>
            </a:r>
          </a:p>
        </p:txBody>
      </p:sp>
      <p:sp>
        <p:nvSpPr>
          <p:cNvPr id="4" name="矩形 3"/>
          <p:cNvSpPr/>
          <p:nvPr/>
        </p:nvSpPr>
        <p:spPr>
          <a:xfrm>
            <a:off x="5429250" y="214313"/>
            <a:ext cx="3571875" cy="830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AREA</a:t>
            </a:r>
            <a:r>
              <a:rPr lang="zh-CN" altLang="en-US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伪指令定义一个段，并说明段的相关属性</a:t>
            </a:r>
            <a:endParaRPr lang="zh-CN" altLang="en-US" b="1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857375" y="1000125"/>
            <a:ext cx="5929313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ENTRY</a:t>
            </a:r>
            <a:r>
              <a:rPr lang="zh-CN" altLang="en-US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伪指令标识程序的入口点</a:t>
            </a:r>
          </a:p>
        </p:txBody>
      </p:sp>
      <p:sp>
        <p:nvSpPr>
          <p:cNvPr id="6" name="矩形 5"/>
          <p:cNvSpPr/>
          <p:nvPr/>
        </p:nvSpPr>
        <p:spPr>
          <a:xfrm>
            <a:off x="2357438" y="5786438"/>
            <a:ext cx="4929187" cy="830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每一个汇编源文件都必须有一条</a:t>
            </a:r>
            <a:r>
              <a:rPr lang="en-US" altLang="zh-CN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END</a:t>
            </a:r>
            <a:r>
              <a:rPr lang="zh-CN" altLang="en-US" sz="24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伪指令，指示汇编的结束</a:t>
            </a:r>
          </a:p>
        </p:txBody>
      </p:sp>
      <p:sp>
        <p:nvSpPr>
          <p:cNvPr id="7" name="矩形 6"/>
          <p:cNvSpPr/>
          <p:nvPr/>
        </p:nvSpPr>
        <p:spPr>
          <a:xfrm>
            <a:off x="4214813" y="2006600"/>
            <a:ext cx="4786312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b="1" dirty="0">
                <a:solidFill>
                  <a:srgbClr val="7030A0"/>
                </a:solidFill>
                <a:latin typeface="Comic Sans MS" panose="030F0702030302020204" pitchFamily="66" charset="0"/>
              </a:rPr>
              <a:t>伪指令</a:t>
            </a:r>
            <a:r>
              <a:rPr lang="en-US" altLang="zh-CN" b="1" dirty="0">
                <a:solidFill>
                  <a:srgbClr val="7030A0"/>
                </a:solidFill>
                <a:latin typeface="Comic Sans MS" panose="030F0702030302020204" pitchFamily="66" charset="0"/>
              </a:rPr>
              <a:t>LDR</a:t>
            </a:r>
            <a:r>
              <a:rPr lang="zh-CN" altLang="en-US" b="1" dirty="0">
                <a:solidFill>
                  <a:srgbClr val="7030A0"/>
                </a:solidFill>
                <a:latin typeface="Comic Sans MS" panose="030F0702030302020204" pitchFamily="66" charset="0"/>
              </a:rPr>
              <a:t>对于不能被</a:t>
            </a:r>
            <a:r>
              <a:rPr lang="en-US" altLang="zh-CN" b="1" dirty="0">
                <a:solidFill>
                  <a:srgbClr val="7030A0"/>
                </a:solidFill>
                <a:latin typeface="Comic Sans MS" panose="030F0702030302020204" pitchFamily="66" charset="0"/>
              </a:rPr>
              <a:t>MOV</a:t>
            </a:r>
            <a:r>
              <a:rPr lang="zh-CN" altLang="en-US" b="1" dirty="0">
                <a:solidFill>
                  <a:srgbClr val="7030A0"/>
                </a:solidFill>
                <a:latin typeface="Comic Sans MS" panose="030F0702030302020204" pitchFamily="66" charset="0"/>
              </a:rPr>
              <a:t>和</a:t>
            </a:r>
            <a:r>
              <a:rPr lang="en-US" altLang="zh-CN" b="1" dirty="0">
                <a:solidFill>
                  <a:srgbClr val="7030A0"/>
                </a:solidFill>
                <a:latin typeface="Comic Sans MS" panose="030F0702030302020204" pitchFamily="66" charset="0"/>
              </a:rPr>
              <a:t>MVN</a:t>
            </a:r>
            <a:r>
              <a:rPr lang="zh-CN" altLang="en-US" b="1" dirty="0">
                <a:solidFill>
                  <a:srgbClr val="7030A0"/>
                </a:solidFill>
                <a:latin typeface="Comic Sans MS" panose="030F0702030302020204" pitchFamily="66" charset="0"/>
              </a:rPr>
              <a:t>指令所读取的立即数</a:t>
            </a:r>
            <a:r>
              <a:rPr lang="en-US" altLang="zh-CN" b="1" dirty="0">
                <a:solidFill>
                  <a:srgbClr val="7030A0"/>
                </a:solidFill>
                <a:latin typeface="Comic Sans MS" panose="030F0702030302020204" pitchFamily="66" charset="0"/>
              </a:rPr>
              <a:t>,</a:t>
            </a:r>
            <a:r>
              <a:rPr lang="zh-CN" altLang="en-US" b="1" dirty="0">
                <a:solidFill>
                  <a:srgbClr val="7030A0"/>
                </a:solidFill>
                <a:latin typeface="Comic Sans MS" panose="030F0702030302020204" pitchFamily="66" charset="0"/>
              </a:rPr>
              <a:t>将其变成常量进行读取。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500063" y="2143125"/>
            <a:ext cx="3786187" cy="428625"/>
          </a:xfrm>
          <a:prstGeom prst="roundRect">
            <a:avLst>
              <a:gd name="adj" fmla="val 16667"/>
            </a:avLst>
          </a:prstGeom>
          <a:solidFill>
            <a:srgbClr val="7030A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dirty="0">
              <a:latin typeface="Comic Sans MS" panose="030F0702030302020204" pitchFamily="66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143125" y="2714625"/>
            <a:ext cx="857250" cy="357188"/>
          </a:xfrm>
          <a:prstGeom prst="roundRect">
            <a:avLst>
              <a:gd name="adj" fmla="val 16667"/>
            </a:avLst>
          </a:prstGeom>
          <a:solidFill>
            <a:srgbClr val="FF0000">
              <a:alpha val="45097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dirty="0">
              <a:latin typeface="Comic Sans MS" panose="030F0702030302020204" pitchFamily="66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071813" y="2643188"/>
            <a:ext cx="928687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Comic Sans MS" panose="030F0702030302020204" pitchFamily="66" charset="0"/>
              </a:rPr>
              <a:t>存储单元地址</a:t>
            </a:r>
          </a:p>
        </p:txBody>
      </p:sp>
      <p:sp>
        <p:nvSpPr>
          <p:cNvPr id="14" name="矩形 13"/>
          <p:cNvSpPr/>
          <p:nvPr/>
        </p:nvSpPr>
        <p:spPr>
          <a:xfrm>
            <a:off x="1857375" y="1500188"/>
            <a:ext cx="5929313" cy="461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000099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标号</a:t>
            </a:r>
            <a:r>
              <a:rPr lang="en-US" altLang="zh-CN" sz="2400" b="1" dirty="0">
                <a:solidFill>
                  <a:srgbClr val="000099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START</a:t>
            </a:r>
            <a:r>
              <a:rPr lang="zh-CN" altLang="en-US" sz="2400" b="1" dirty="0">
                <a:solidFill>
                  <a:srgbClr val="000099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代表第一条指令的存放地址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/>
      <p:bldP spid="4" grpId="0"/>
      <p:bldP spid="5" grpId="0"/>
      <p:bldP spid="6" grpId="0"/>
      <p:bldP spid="7" grpId="0"/>
      <p:bldP spid="11" grpId="0" animBg="1"/>
      <p:bldP spid="12" grpId="0" animBg="1"/>
      <p:bldP spid="13" grpId="0"/>
      <p:bldP spid="1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 txBox="1">
            <a:spLocks noGrp="1"/>
          </p:cNvSpPr>
          <p:nvPr>
            <p:ph type="sldNum" sz="quarter" idx="4"/>
          </p:nvPr>
        </p:nvSpPr>
        <p:spPr>
          <a:xfrm>
            <a:off x="4648200" y="6705600"/>
            <a:ext cx="609600" cy="152400"/>
          </a:xfrm>
          <a:noFill/>
        </p:spPr>
        <p:txBody>
          <a:bodyPr lIns="91440" tIns="45720" rIns="91440" bIns="45720" rtlCol="0" anchor="ctr"/>
          <a:lstStyle>
            <a:lvl1pPr marL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</a:lstStyle>
          <a:p>
            <a:pPr lvl="0" algn="r" eaLnBrk="1" hangingPunct="1"/>
            <a:fld id="{9A0DB2DC-4C9A-4742-B13C-FB6460FD3503}" type="slidenum">
              <a:rPr lang="zh-CN" altLang="en-US" sz="1200" b="1" dirty="0">
                <a:solidFill>
                  <a:srgbClr val="7F7F7F"/>
                </a:solidFill>
                <a:latin typeface="Comic Sans MS" panose="030F0702030302020204" pitchFamily="66" charset="0"/>
              </a:rPr>
              <a:t>35</a:t>
            </a:fld>
            <a:endParaRPr lang="zh-CN" altLang="en-US" sz="1200" b="1" dirty="0">
              <a:solidFill>
                <a:srgbClr val="7F7F7F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页脚占位符 3"/>
          <p:cNvSpPr txBox="1">
            <a:spLocks noGrp="1"/>
          </p:cNvSpPr>
          <p:nvPr>
            <p:ph type="ftr" sz="quarter" idx="3"/>
          </p:nvPr>
        </p:nvSpPr>
        <p:spPr>
          <a:xfrm>
            <a:off x="5181600" y="6705600"/>
            <a:ext cx="381000" cy="152400"/>
          </a:xfrm>
          <a:noFill/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宋体" panose="02010600030101010101" pitchFamily="2" charset="-122"/>
                <a:cs typeface="+mn-cs"/>
              </a:rPr>
              <a:t>/ 32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Rectangle 7"/>
          <p:cNvSpPr/>
          <p:nvPr/>
        </p:nvSpPr>
        <p:spPr>
          <a:xfrm>
            <a:off x="533400" y="-84455"/>
            <a:ext cx="8305800" cy="7045960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AREA Block, CODE, READONLY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num EQU 20	              	    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ENTRY                          	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Start</a:t>
            </a: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LDR R0, =src                  	   </a:t>
            </a: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LDR R1, =dst                 	   </a:t>
            </a: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MOV R2, #num                	  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MOV SP, #0x400               	  </a:t>
            </a: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Blockcopy </a:t>
            </a: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    MOVS R3, R2, LSR #3        	</a:t>
            </a:r>
            <a:endParaRPr lang="zh-CN" altLang="pt-BR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    BEQ Copywords            		</a:t>
            </a: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    STMFD SP!, {R4-R11}     		</a:t>
            </a:r>
            <a:endParaRPr lang="zh-CN" altLang="pt-BR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Octcopy </a:t>
            </a: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    LDMIA R0!, {R4-R11}     		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STMIA R1!, {R4-R11}          	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SUBS R3, R3, #1              	</a:t>
            </a: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BNE Octcopy               		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LDMFD SP!, {R4-R11}          	</a:t>
            </a: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Copywords</a:t>
            </a: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ANDS R2, R2, #7              	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BEQ Stop                   		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Wordcopy </a:t>
            </a: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LDR R3, [R0], #4      		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STR R3, [R1], #4             	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SUBS R2, R2, #1              	</a:t>
            </a: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    BNE Wordcopy        		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</a:rPr>
              <a:t>Stop </a:t>
            </a:r>
            <a:endParaRPr lang="pt-BR" altLang="zh-CN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    MOV R0,#0x18                  	 </a:t>
            </a: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    LDR R1, =0x20026            	 </a:t>
            </a: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    SWI 0x123456                 	</a:t>
            </a:r>
            <a:endParaRPr lang="zh-CN" altLang="pt-BR" sz="1400" b="1" dirty="0">
              <a:latin typeface="Comic Sans MS" panose="030F0702030302020204" pitchFamily="66" charset="0"/>
            </a:endParaRP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    AREA BlockData, DATA, READWRITE         		</a:t>
            </a: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src DCD 1, 2, 3, 4, 5, 6, 7, 8, 9, 1, 2, 3, 4, 5, 6, 7  	</a:t>
            </a: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dst DCD 0, 0, 0, 0, 0, 0, 0, 0, 0, 0, 0, 0, 0, 0, 0, 0 	</a:t>
            </a:r>
          </a:p>
          <a:p>
            <a:pPr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</a:rPr>
              <a:t>    END                                        		</a:t>
            </a:r>
            <a:endParaRPr lang="zh-CN" altLang="en-US" sz="1400" b="1" dirty="0">
              <a:latin typeface="Comic Sans MS" panose="030F0702030302020204" pitchFamily="66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4400" y="0"/>
            <a:ext cx="3124200" cy="228600"/>
          </a:xfrm>
          <a:prstGeom prst="rect">
            <a:avLst/>
          </a:prstGeom>
          <a:solidFill>
            <a:srgbClr val="FF0000">
              <a:alpha val="50195"/>
            </a:srgbClr>
          </a:solidFill>
          <a:ln w="9525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4400" y="6057900"/>
            <a:ext cx="3505200" cy="228600"/>
          </a:xfrm>
          <a:prstGeom prst="rect">
            <a:avLst/>
          </a:prstGeom>
          <a:solidFill>
            <a:srgbClr val="FF0000">
              <a:alpha val="50195"/>
            </a:srgbClr>
          </a:solidFill>
          <a:ln w="9525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8200" y="6669088"/>
            <a:ext cx="609600" cy="228600"/>
          </a:xfrm>
          <a:prstGeom prst="rect">
            <a:avLst/>
          </a:prstGeom>
          <a:solidFill>
            <a:srgbClr val="FF0000">
              <a:alpha val="50195"/>
            </a:srgbClr>
          </a:solidFill>
          <a:ln w="9525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14400" y="381000"/>
            <a:ext cx="762000" cy="214313"/>
          </a:xfrm>
          <a:prstGeom prst="rect">
            <a:avLst/>
          </a:prstGeom>
          <a:solidFill>
            <a:srgbClr val="FF0000">
              <a:alpha val="50195"/>
            </a:srgbClr>
          </a:solidFill>
          <a:ln w="9525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0" name="Rectangle 10"/>
          <p:cNvSpPr/>
          <p:nvPr/>
        </p:nvSpPr>
        <p:spPr>
          <a:xfrm>
            <a:off x="685800" y="5310188"/>
            <a:ext cx="2209800" cy="762000"/>
          </a:xfrm>
          <a:prstGeom prst="rect">
            <a:avLst/>
          </a:prstGeom>
          <a:solidFill>
            <a:srgbClr val="000099">
              <a:alpha val="50195"/>
            </a:srgbClr>
          </a:solidFill>
          <a:ln w="9525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1" name="Rectangle 12"/>
          <p:cNvSpPr/>
          <p:nvPr/>
        </p:nvSpPr>
        <p:spPr>
          <a:xfrm>
            <a:off x="914400" y="2590800"/>
            <a:ext cx="685800" cy="457200"/>
          </a:xfrm>
          <a:prstGeom prst="rect">
            <a:avLst/>
          </a:prstGeom>
          <a:solidFill>
            <a:srgbClr val="FF00FF">
              <a:alpha val="50195"/>
            </a:srgbClr>
          </a:solidFill>
          <a:ln w="9525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2" name="Rectangle 13"/>
          <p:cNvSpPr/>
          <p:nvPr/>
        </p:nvSpPr>
        <p:spPr>
          <a:xfrm>
            <a:off x="914400" y="4495800"/>
            <a:ext cx="457200" cy="304800"/>
          </a:xfrm>
          <a:prstGeom prst="rect">
            <a:avLst/>
          </a:prstGeom>
          <a:solidFill>
            <a:srgbClr val="FF00FF">
              <a:alpha val="50195"/>
            </a:srgbClr>
          </a:solidFill>
          <a:ln w="9525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3" name="Rectangle 14"/>
          <p:cNvSpPr/>
          <p:nvPr/>
        </p:nvSpPr>
        <p:spPr>
          <a:xfrm>
            <a:off x="914400" y="6248400"/>
            <a:ext cx="457200" cy="381000"/>
          </a:xfrm>
          <a:prstGeom prst="rect">
            <a:avLst/>
          </a:prstGeom>
          <a:solidFill>
            <a:schemeClr val="accent2">
              <a:alpha val="50195"/>
            </a:schemeClr>
          </a:solidFill>
          <a:ln w="9525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4" name="Text Box 15"/>
          <p:cNvSpPr txBox="1"/>
          <p:nvPr/>
        </p:nvSpPr>
        <p:spPr>
          <a:xfrm>
            <a:off x="6324600" y="395288"/>
            <a:ext cx="1962150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数据块复制</a:t>
            </a:r>
          </a:p>
        </p:txBody>
      </p:sp>
      <p:sp>
        <p:nvSpPr>
          <p:cNvPr id="15" name="Rectangle 10"/>
          <p:cNvSpPr/>
          <p:nvPr/>
        </p:nvSpPr>
        <p:spPr>
          <a:xfrm>
            <a:off x="609600" y="609600"/>
            <a:ext cx="785813" cy="214313"/>
          </a:xfrm>
          <a:prstGeom prst="rect">
            <a:avLst/>
          </a:prstGeom>
          <a:solidFill>
            <a:srgbClr val="000099">
              <a:alpha val="50195"/>
            </a:srgbClr>
          </a:solidFill>
          <a:ln w="9525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572000" y="146685"/>
            <a:ext cx="4455795" cy="64096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设置将要复制的字数</a:t>
            </a:r>
          </a:p>
          <a:p>
            <a:pPr algn="l">
              <a:lnSpc>
                <a:spcPct val="95000"/>
              </a:lnSpc>
            </a:pPr>
            <a:endParaRPr lang="zh-CN" altLang="en-US" sz="1400" b="1" dirty="0">
              <a:latin typeface="Comic Sans MS" panose="030F0702030302020204" pitchFamily="66" charset="0"/>
              <a:sym typeface="+mn-ea"/>
            </a:endParaRPr>
          </a:p>
          <a:p>
            <a:pPr algn="l">
              <a:lnSpc>
                <a:spcPct val="95000"/>
              </a:lnSpc>
            </a:pPr>
            <a:endParaRPr lang="zh-CN" altLang="en-US" sz="1400" b="1" dirty="0">
              <a:latin typeface="Comic Sans MS" panose="030F0702030302020204" pitchFamily="66" charset="0"/>
              <a:sym typeface="+mn-ea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R0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指向源数据区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src</a:t>
            </a:r>
            <a:endParaRPr lang="en-US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R1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指向目标数据区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dst</a:t>
            </a:r>
            <a:endParaRPr lang="en-US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R2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保存将要复制的字数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设置堆栈指针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(R13)</a:t>
            </a:r>
            <a:endParaRPr lang="en-US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 </a:t>
            </a:r>
            <a:endParaRPr lang="pt-BR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需要进行的以</a:t>
            </a: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8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个字为单位的复制次数</a:t>
            </a:r>
            <a:endParaRPr lang="zh-CN" altLang="pt-BR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对于剩下不足</a:t>
            </a: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8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个字的数据，跳转到</a:t>
            </a: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Copywords</a:t>
            </a:r>
            <a:endParaRPr lang="pt-BR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将工作寄存器</a:t>
            </a: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R4-R11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压入堆栈保存</a:t>
            </a:r>
          </a:p>
          <a:p>
            <a:pPr algn="l">
              <a:lnSpc>
                <a:spcPct val="95000"/>
              </a:lnSpc>
            </a:pPr>
            <a:endParaRPr lang="zh-CN" altLang="pt-BR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从源数据区读取</a:t>
            </a: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8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个字的数据，放入</a:t>
            </a: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8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个寄存器中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将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8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个寄存器中的数据写入目标数据区中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将块复制次数减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1</a:t>
            </a:r>
            <a:endParaRPr lang="en-US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循环操作，直到完成以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8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个字为单位的块复制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从堆栈弹出恢复工作寄存器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R4-R11</a:t>
            </a:r>
          </a:p>
          <a:p>
            <a:pPr algn="l">
              <a:lnSpc>
                <a:spcPct val="95000"/>
              </a:lnSpc>
            </a:pPr>
            <a:endParaRPr lang="en-US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剩下不足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8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个字的数据的字数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如果剩下数据的字数为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0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，则数据复制完成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 </a:t>
            </a:r>
            <a:endParaRPr lang="en-US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从源数据区读取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1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个字的数据，放到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R3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寄存器中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将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R3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寄存器中的数据写入目标数据区中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将字数减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1</a:t>
            </a:r>
            <a:endParaRPr lang="en-US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循环操作，直到完成以字为单位的数据复制</a:t>
            </a:r>
            <a:endParaRPr lang="zh-CN" altLang="en-US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   </a:t>
            </a:r>
          </a:p>
          <a:p>
            <a:pPr algn="l">
              <a:lnSpc>
                <a:spcPct val="95000"/>
              </a:lnSpc>
            </a:pP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</a:t>
            </a: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 </a:t>
            </a:r>
            <a:endParaRPr lang="pt-BR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endParaRPr lang="pt-BR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从应用程序中退出</a:t>
            </a:r>
            <a:endParaRPr lang="zh-CN" altLang="pt-BR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定义数据区</a:t>
            </a: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BlockData</a:t>
            </a:r>
            <a:endParaRPr lang="pt-BR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  	; </a:t>
            </a:r>
            <a:r>
              <a:rPr lang="zh-CN" altLang="pt-BR" sz="1400" b="1" dirty="0">
                <a:latin typeface="Comic Sans MS" panose="030F0702030302020204" pitchFamily="66" charset="0"/>
                <a:sym typeface="+mn-ea"/>
              </a:rPr>
              <a:t>定义源数据区</a:t>
            </a: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src</a:t>
            </a:r>
            <a:endParaRPr lang="pt-BR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	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定义目标数据区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dst</a:t>
            </a:r>
            <a:endParaRPr lang="pt-BR" altLang="zh-CN" sz="1400" b="1" dirty="0">
              <a:latin typeface="Comic Sans MS" panose="030F0702030302020204" pitchFamily="66" charset="0"/>
            </a:endParaRPr>
          </a:p>
          <a:p>
            <a:pPr algn="l">
              <a:lnSpc>
                <a:spcPct val="95000"/>
              </a:lnSpc>
            </a:pPr>
            <a:r>
              <a:rPr lang="pt-BR" altLang="zh-CN" sz="1400" b="1" dirty="0">
                <a:latin typeface="Comic Sans MS" panose="030F0702030302020204" pitchFamily="66" charset="0"/>
                <a:sym typeface="+mn-ea"/>
              </a:rPr>
              <a:t>            </a:t>
            </a:r>
            <a:r>
              <a:rPr lang="en-US" altLang="zh-CN" sz="1400" b="1" dirty="0">
                <a:latin typeface="Comic Sans MS" panose="030F0702030302020204" pitchFamily="66" charset="0"/>
                <a:sym typeface="+mn-ea"/>
              </a:rPr>
              <a:t>; </a:t>
            </a:r>
            <a:r>
              <a:rPr lang="zh-CN" altLang="en-US" sz="1400" b="1" dirty="0">
                <a:latin typeface="Comic Sans MS" panose="030F0702030302020204" pitchFamily="66" charset="0"/>
                <a:sym typeface="+mn-ea"/>
              </a:rPr>
              <a:t>结束汇编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 animBg="1"/>
      <p:bldP spid="16" grpId="0"/>
      <p:bldP spid="16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827" name="Text Box 3"/>
          <p:cNvSpPr txBox="1"/>
          <p:nvPr/>
        </p:nvSpPr>
        <p:spPr>
          <a:xfrm>
            <a:off x="0" y="0"/>
            <a:ext cx="9144000" cy="6848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文件名：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TEST1.S 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功能：实现两个寄存器相加 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说明：使用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ARMulate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软件仿真调试 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AREA	Example1,CODE,READONLY;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声明代码段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Example1 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ENTRY				  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标识程序入口 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CODE32			 	 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声明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32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位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ARM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指令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START   MOV	R0,#0			  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设置参数 </a:t>
            </a:r>
          </a:p>
          <a:p>
            <a:pPr algn="just">
              <a:lnSpc>
                <a:spcPts val="3800"/>
              </a:lnSpc>
            </a:pP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	   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MOV	R1,#10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LOOP	   BL		ADD_SUB	    	  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调用子程序</a:t>
            </a: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ADD_SUB 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B		LOOP			   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循环</a:t>
            </a:r>
            <a:endParaRPr lang="en-US" altLang="zh-CN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ADD_SUB	 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  ADDS	R0,R0,R1		     ;R0 = R0 + R1 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  MOV		PC,LR	     		    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子程序返回 </a:t>
            </a:r>
          </a:p>
          <a:p>
            <a:pPr algn="just">
              <a:lnSpc>
                <a:spcPts val="3800"/>
              </a:lnSpc>
            </a:pPr>
            <a:r>
              <a:rPr lang="en-US" altLang="zh-CN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END				  	    ;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文件结束 </a:t>
            </a:r>
          </a:p>
        </p:txBody>
      </p:sp>
      <p:sp>
        <p:nvSpPr>
          <p:cNvPr id="1101829" name="Rectangle 5"/>
          <p:cNvSpPr/>
          <p:nvPr/>
        </p:nvSpPr>
        <p:spPr>
          <a:xfrm>
            <a:off x="5929313" y="357188"/>
            <a:ext cx="3000375" cy="533400"/>
          </a:xfrm>
          <a:prstGeom prst="rect">
            <a:avLst/>
          </a:prstGeom>
          <a:noFill/>
          <a:ln w="9525">
            <a:noFill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华文新魏" panose="02010800040101010101" pitchFamily="2" charset="-122"/>
              </a:rPr>
              <a:t>使用“；”进行注释</a:t>
            </a:r>
          </a:p>
        </p:txBody>
      </p:sp>
      <p:sp>
        <p:nvSpPr>
          <p:cNvPr id="1101831" name="Rectangle 7"/>
          <p:cNvSpPr/>
          <p:nvPr/>
        </p:nvSpPr>
        <p:spPr>
          <a:xfrm>
            <a:off x="142875" y="3429000"/>
            <a:ext cx="642938" cy="533400"/>
          </a:xfrm>
          <a:prstGeom prst="rect">
            <a:avLst/>
          </a:prstGeom>
          <a:noFill/>
          <a:ln w="9525">
            <a:noFill/>
          </a:ln>
        </p:spPr>
        <p:txBody>
          <a:bodyPr wrap="none" anchor="ctr"/>
          <a:lstStyle/>
          <a:p>
            <a:pPr>
              <a:lnSpc>
                <a:spcPts val="2200"/>
              </a:lnSpc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华文新魏" panose="02010800040101010101" pitchFamily="2" charset="-122"/>
              </a:rPr>
              <a:t>标号</a:t>
            </a:r>
            <a:endParaRPr lang="en-US" altLang="zh-CN" sz="2400" b="1" dirty="0">
              <a:solidFill>
                <a:srgbClr val="C00000"/>
              </a:solidFill>
              <a:latin typeface="Times New Roman" panose="02020603050405020304" pitchFamily="18" charset="0"/>
              <a:ea typeface="华文新魏" panose="02010800040101010101" pitchFamily="2" charset="-122"/>
            </a:endParaRPr>
          </a:p>
          <a:p>
            <a:pPr>
              <a:lnSpc>
                <a:spcPts val="2200"/>
              </a:lnSpc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华文新魏" panose="02010800040101010101" pitchFamily="2" charset="-122"/>
              </a:rPr>
              <a:t>顶格</a:t>
            </a:r>
          </a:p>
        </p:txBody>
      </p:sp>
      <p:sp>
        <p:nvSpPr>
          <p:cNvPr id="1101833" name="Rectangle 9"/>
          <p:cNvSpPr/>
          <p:nvPr/>
        </p:nvSpPr>
        <p:spPr>
          <a:xfrm>
            <a:off x="3714750" y="2357438"/>
            <a:ext cx="1000125" cy="533400"/>
          </a:xfrm>
          <a:prstGeom prst="rect">
            <a:avLst/>
          </a:prstGeom>
          <a:noFill/>
          <a:ln w="9525">
            <a:noFill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00099"/>
                </a:solidFill>
                <a:latin typeface="Times New Roman" panose="02020603050405020304" pitchFamily="18" charset="0"/>
                <a:ea typeface="华文新魏" panose="02010800040101010101" pitchFamily="2" charset="-122"/>
              </a:rPr>
              <a:t>主程序</a:t>
            </a:r>
          </a:p>
        </p:txBody>
      </p:sp>
      <p:sp>
        <p:nvSpPr>
          <p:cNvPr id="14" name="AutoShape 10"/>
          <p:cNvSpPr/>
          <p:nvPr/>
        </p:nvSpPr>
        <p:spPr>
          <a:xfrm>
            <a:off x="0" y="71438"/>
            <a:ext cx="5857875" cy="1428750"/>
          </a:xfrm>
          <a:prstGeom prst="roundRect">
            <a:avLst>
              <a:gd name="adj" fmla="val 16667"/>
            </a:avLst>
          </a:prstGeom>
          <a:solidFill>
            <a:srgbClr val="FF0000">
              <a:alpha val="36078"/>
            </a:srgb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5" name="AutoShape 10"/>
          <p:cNvSpPr/>
          <p:nvPr/>
        </p:nvSpPr>
        <p:spPr>
          <a:xfrm>
            <a:off x="928688" y="1571625"/>
            <a:ext cx="1000125" cy="381000"/>
          </a:xfrm>
          <a:prstGeom prst="roundRect">
            <a:avLst>
              <a:gd name="adj" fmla="val 16667"/>
            </a:avLst>
          </a:prstGeom>
          <a:solidFill>
            <a:schemeClr val="accent1">
              <a:alpha val="43921"/>
            </a:scheme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6" name="AutoShape 10"/>
          <p:cNvSpPr/>
          <p:nvPr/>
        </p:nvSpPr>
        <p:spPr>
          <a:xfrm>
            <a:off x="928688" y="2000250"/>
            <a:ext cx="1214437" cy="381000"/>
          </a:xfrm>
          <a:prstGeom prst="roundRect">
            <a:avLst>
              <a:gd name="adj" fmla="val 16667"/>
            </a:avLst>
          </a:prstGeom>
          <a:solidFill>
            <a:schemeClr val="accent1">
              <a:alpha val="43921"/>
            </a:scheme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7" name="AutoShape 10"/>
          <p:cNvSpPr/>
          <p:nvPr/>
        </p:nvSpPr>
        <p:spPr>
          <a:xfrm>
            <a:off x="928688" y="2476500"/>
            <a:ext cx="1357312" cy="381000"/>
          </a:xfrm>
          <a:prstGeom prst="roundRect">
            <a:avLst>
              <a:gd name="adj" fmla="val 16667"/>
            </a:avLst>
          </a:prstGeom>
          <a:solidFill>
            <a:schemeClr val="accent1">
              <a:alpha val="43921"/>
            </a:scheme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18" name="AutoShape 10"/>
          <p:cNvSpPr/>
          <p:nvPr/>
        </p:nvSpPr>
        <p:spPr>
          <a:xfrm>
            <a:off x="1000125" y="6405563"/>
            <a:ext cx="857250" cy="381000"/>
          </a:xfrm>
          <a:prstGeom prst="roundRect">
            <a:avLst>
              <a:gd name="adj" fmla="val 16667"/>
            </a:avLst>
          </a:prstGeom>
          <a:solidFill>
            <a:schemeClr val="accent1">
              <a:alpha val="43921"/>
            </a:scheme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23" name="AutoShape 10"/>
          <p:cNvSpPr/>
          <p:nvPr/>
        </p:nvSpPr>
        <p:spPr>
          <a:xfrm>
            <a:off x="0" y="3000375"/>
            <a:ext cx="1071563" cy="381000"/>
          </a:xfrm>
          <a:prstGeom prst="roundRect">
            <a:avLst>
              <a:gd name="adj" fmla="val 16667"/>
            </a:avLst>
          </a:prstGeom>
          <a:solidFill>
            <a:srgbClr val="FFC000">
              <a:alpha val="43921"/>
            </a:srgb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24" name="AutoShape 10"/>
          <p:cNvSpPr/>
          <p:nvPr/>
        </p:nvSpPr>
        <p:spPr>
          <a:xfrm>
            <a:off x="0" y="4000500"/>
            <a:ext cx="1071563" cy="381000"/>
          </a:xfrm>
          <a:prstGeom prst="roundRect">
            <a:avLst>
              <a:gd name="adj" fmla="val 16667"/>
            </a:avLst>
          </a:prstGeom>
          <a:solidFill>
            <a:srgbClr val="FFC000">
              <a:alpha val="43921"/>
            </a:srgb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25" name="AutoShape 10"/>
          <p:cNvSpPr/>
          <p:nvPr/>
        </p:nvSpPr>
        <p:spPr>
          <a:xfrm>
            <a:off x="0" y="4929188"/>
            <a:ext cx="1428750" cy="381000"/>
          </a:xfrm>
          <a:prstGeom prst="roundRect">
            <a:avLst>
              <a:gd name="adj" fmla="val 16667"/>
            </a:avLst>
          </a:prstGeom>
          <a:solidFill>
            <a:srgbClr val="FFC000">
              <a:alpha val="43921"/>
            </a:srgb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26" name="AutoShape 10"/>
          <p:cNvSpPr/>
          <p:nvPr/>
        </p:nvSpPr>
        <p:spPr>
          <a:xfrm>
            <a:off x="1214438" y="2857500"/>
            <a:ext cx="3000375" cy="2143125"/>
          </a:xfrm>
          <a:prstGeom prst="roundRect">
            <a:avLst>
              <a:gd name="adj" fmla="val 16667"/>
            </a:avLst>
          </a:prstGeom>
          <a:solidFill>
            <a:srgbClr val="002060">
              <a:alpha val="43921"/>
            </a:srgb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27" name="AutoShape 10"/>
          <p:cNvSpPr/>
          <p:nvPr/>
        </p:nvSpPr>
        <p:spPr>
          <a:xfrm>
            <a:off x="1071563" y="5429250"/>
            <a:ext cx="3214687" cy="857250"/>
          </a:xfrm>
          <a:prstGeom prst="roundRect">
            <a:avLst>
              <a:gd name="adj" fmla="val 16667"/>
            </a:avLst>
          </a:prstGeom>
          <a:solidFill>
            <a:srgbClr val="FF00FF">
              <a:alpha val="43921"/>
            </a:srgbClr>
          </a:solidFill>
          <a:ln w="25400">
            <a:noFill/>
          </a:ln>
        </p:spPr>
        <p:txBody>
          <a:bodyPr wrap="none" anchor="ctr"/>
          <a:lstStyle/>
          <a:p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28" name="Rectangle 9"/>
          <p:cNvSpPr/>
          <p:nvPr/>
        </p:nvSpPr>
        <p:spPr>
          <a:xfrm>
            <a:off x="4357688" y="5286375"/>
            <a:ext cx="1000125" cy="533400"/>
          </a:xfrm>
          <a:prstGeom prst="rect">
            <a:avLst/>
          </a:prstGeom>
          <a:noFill/>
          <a:ln w="9525">
            <a:noFill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FF00FF"/>
                </a:solidFill>
                <a:latin typeface="Times New Roman" panose="02020603050405020304" pitchFamily="18" charset="0"/>
                <a:ea typeface="华文新魏" panose="02010800040101010101" pitchFamily="2" charset="-122"/>
              </a:rPr>
              <a:t>子程序</a:t>
            </a:r>
          </a:p>
        </p:txBody>
      </p:sp>
      <p:sp>
        <p:nvSpPr>
          <p:cNvPr id="19" name="左箭头 18">
            <a:hlinkClick r:id="rId3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01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101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101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101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1827" grpId="0"/>
      <p:bldP spid="1101829" grpId="0"/>
      <p:bldP spid="1101831" grpId="0"/>
      <p:bldP spid="1101833" grpId="0"/>
      <p:bldP spid="14" grpId="0" animBg="1"/>
      <p:bldP spid="15" grpId="0" animBg="1"/>
      <p:bldP spid="16" grpId="0" animBg="1"/>
      <p:bldP spid="17" grpId="0" animBg="1"/>
      <p:bldP spid="18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/>
          </p:cNvSpPr>
          <p:nvPr>
            <p:ph type="title"/>
          </p:nvPr>
        </p:nvSpPr>
        <p:spPr>
          <a:xfrm>
            <a:off x="533400" y="152400"/>
            <a:ext cx="8610600" cy="685800"/>
          </a:xfrm>
        </p:spPr>
        <p:txBody>
          <a:bodyPr vert="horz" wrap="square" lIns="91440" tIns="45720" rIns="91440" bIns="45720" anchor="ctr"/>
          <a:lstStyle/>
          <a:p>
            <a:pPr algn="ctr"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ARM汇编程序设计实例 </a:t>
            </a:r>
          </a:p>
        </p:txBody>
      </p:sp>
      <p:sp>
        <p:nvSpPr>
          <p:cNvPr id="43011" name="Rectangle 3"/>
          <p:cNvSpPr>
            <a:spLocks noGrp="1"/>
          </p:cNvSpPr>
          <p:nvPr>
            <p:ph idx="1"/>
          </p:nvPr>
        </p:nvSpPr>
        <p:spPr>
          <a:xfrm>
            <a:off x="685800" y="1371600"/>
            <a:ext cx="7762240" cy="3423285"/>
          </a:xfrm>
        </p:spPr>
        <p:txBody>
          <a:bodyPr vert="horz" wrap="square" lIns="0" tIns="0" rIns="0" bIns="0" anchor="t"/>
          <a:lstStyle/>
          <a:p>
            <a:pPr lvl="1"/>
            <a:r>
              <a:rPr lang="zh-CN" altLang="en-US" dirty="0">
                <a:hlinkClick r:id="rId3" action="ppaction://hlinksldjump"/>
              </a:rPr>
              <a:t>顺序结构</a:t>
            </a:r>
            <a:endParaRPr lang="zh-CN" altLang="en-US" dirty="0"/>
          </a:p>
          <a:p>
            <a:pPr lvl="1"/>
            <a:r>
              <a:rPr lang="zh-CN" altLang="pt-BR" dirty="0">
                <a:hlinkClick r:id="rId4" action="ppaction://hlinksldjump"/>
              </a:rPr>
              <a:t>分支结构</a:t>
            </a:r>
            <a:endParaRPr lang="en-US" altLang="zh-CN" dirty="0"/>
          </a:p>
          <a:p>
            <a:pPr lvl="1">
              <a:buNone/>
            </a:pPr>
            <a:r>
              <a:rPr lang="en-US" altLang="zh-CN" dirty="0">
                <a:solidFill>
                  <a:srgbClr val="002060"/>
                </a:solidFill>
              </a:rPr>
              <a:t>    if-else,switch(</a:t>
            </a:r>
            <a:r>
              <a:rPr lang="zh-CN" altLang="en-US" dirty="0">
                <a:solidFill>
                  <a:srgbClr val="002060"/>
                </a:solidFill>
              </a:rPr>
              <a:t>散转</a:t>
            </a:r>
            <a:r>
              <a:rPr lang="en-US" altLang="zh-CN" dirty="0">
                <a:solidFill>
                  <a:srgbClr val="002060"/>
                </a:solidFill>
              </a:rPr>
              <a:t>)</a:t>
            </a:r>
            <a:endParaRPr lang="zh-CN" altLang="pt-BR" dirty="0">
              <a:solidFill>
                <a:srgbClr val="002060"/>
              </a:solidFill>
            </a:endParaRPr>
          </a:p>
          <a:p>
            <a:pPr lvl="1"/>
            <a:r>
              <a:rPr lang="zh-CN" altLang="pt-BR" dirty="0">
                <a:hlinkClick r:id="rId5" action="ppaction://hlinksldjump"/>
              </a:rPr>
              <a:t>循环结构</a:t>
            </a:r>
            <a:endParaRPr lang="en-US" altLang="zh-CN" dirty="0"/>
          </a:p>
          <a:p>
            <a:pPr lvl="1">
              <a:buNone/>
            </a:pPr>
            <a:r>
              <a:rPr lang="zh-CN" altLang="en-US" dirty="0">
                <a:solidFill>
                  <a:srgbClr val="002060"/>
                </a:solidFill>
              </a:rPr>
              <a:t>    循环变量初始化、循环体、循环变量更新</a:t>
            </a:r>
            <a:endParaRPr lang="zh-CN" altLang="pt-BR" dirty="0">
              <a:solidFill>
                <a:srgbClr val="002060"/>
              </a:solidFill>
            </a:endParaRPr>
          </a:p>
          <a:p>
            <a:pPr lvl="1"/>
            <a:r>
              <a:rPr lang="zh-CN" altLang="pt-BR" dirty="0">
                <a:hlinkClick r:id="rId6" action="ppaction://hlinksldjump"/>
              </a:rPr>
              <a:t>子程序</a:t>
            </a:r>
            <a:r>
              <a:rPr lang="zh-CN" altLang="pt-BR" dirty="0"/>
              <a:t>调用与返回  </a:t>
            </a:r>
            <a:r>
              <a:rPr lang="zh-CN" altLang="en-US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3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30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30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3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3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30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1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顺序结构 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362200" y="102235"/>
            <a:ext cx="4572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  <a:sym typeface="+mn-ea"/>
              </a:rPr>
              <a:t>- 两个64位数相加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35" y="914261"/>
            <a:ext cx="8486862" cy="58542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115" name="Rectangle 3"/>
          <p:cNvSpPr>
            <a:spLocks noGrp="1"/>
          </p:cNvSpPr>
          <p:nvPr>
            <p:ph idx="1"/>
          </p:nvPr>
        </p:nvSpPr>
        <p:spPr>
          <a:xfrm>
            <a:off x="609600" y="76200"/>
            <a:ext cx="8534400" cy="6781800"/>
          </a:xfrm>
        </p:spPr>
        <p:txBody>
          <a:bodyPr vert="horz" wrap="square" lIns="0" tIns="0" rIns="0" bIns="0" anchor="t"/>
          <a:lstStyle/>
          <a:p>
            <a:pPr>
              <a:buNone/>
            </a:pPr>
            <a:r>
              <a:rPr lang="en-US" altLang="zh-CN" sz="2000" dirty="0"/>
              <a:t>AREA add64</a:t>
            </a:r>
            <a:r>
              <a:rPr lang="zh-CN" altLang="en-US" sz="2000" dirty="0"/>
              <a:t>，</a:t>
            </a:r>
            <a:r>
              <a:rPr lang="en-US" altLang="zh-CN" sz="2000" dirty="0"/>
              <a:t>CODE</a:t>
            </a:r>
            <a:r>
              <a:rPr lang="zh-CN" altLang="en-US" sz="2000" dirty="0"/>
              <a:t>，</a:t>
            </a:r>
            <a:r>
              <a:rPr lang="en-US" altLang="zh-CN" sz="2000" dirty="0"/>
              <a:t>READONLY</a:t>
            </a:r>
          </a:p>
          <a:p>
            <a:pPr>
              <a:buNone/>
            </a:pPr>
            <a:r>
              <a:rPr lang="en-US" altLang="zh-CN" sz="2000" dirty="0"/>
              <a:t>ENTRY</a:t>
            </a:r>
          </a:p>
          <a:p>
            <a:pPr>
              <a:spcBef>
                <a:spcPts val="1800"/>
              </a:spcBef>
              <a:buNone/>
            </a:pPr>
            <a:r>
              <a:rPr lang="en-US" altLang="zh-CN" sz="2000" dirty="0">
                <a:solidFill>
                  <a:schemeClr val="accent2"/>
                </a:solidFill>
              </a:rPr>
              <a:t>start	LDR	R0, =data1    ; R0</a:t>
            </a:r>
            <a:r>
              <a:rPr lang="zh-CN" altLang="en-US" sz="2000" dirty="0">
                <a:solidFill>
                  <a:schemeClr val="accent2"/>
                </a:solidFill>
              </a:rPr>
              <a:t>中保存</a:t>
            </a:r>
            <a:r>
              <a:rPr lang="en-US" altLang="zh-CN" sz="2000" dirty="0">
                <a:solidFill>
                  <a:schemeClr val="accent2"/>
                </a:solidFill>
              </a:rPr>
              <a:t>data1</a:t>
            </a:r>
            <a:r>
              <a:rPr lang="zh-CN" altLang="en-US" sz="2000" dirty="0">
                <a:solidFill>
                  <a:schemeClr val="accent2"/>
                </a:solidFill>
              </a:rPr>
              <a:t>的首地址</a:t>
            </a:r>
          </a:p>
          <a:p>
            <a:pPr>
              <a:buNone/>
            </a:pPr>
            <a:r>
              <a:rPr lang="zh-CN" altLang="en-US" sz="2000" dirty="0">
                <a:solidFill>
                  <a:schemeClr val="accent2"/>
                </a:solidFill>
              </a:rPr>
              <a:t>	</a:t>
            </a:r>
            <a:r>
              <a:rPr lang="en-US" altLang="zh-CN" sz="2000" dirty="0">
                <a:solidFill>
                  <a:schemeClr val="accent2"/>
                </a:solidFill>
              </a:rPr>
              <a:t>LDR	R1, [R0]       ; </a:t>
            </a:r>
            <a:r>
              <a:rPr lang="zh-CN" altLang="en-US" sz="2000" dirty="0">
                <a:solidFill>
                  <a:schemeClr val="accent2"/>
                </a:solidFill>
              </a:rPr>
              <a:t>寄存器间接寻址读数据</a:t>
            </a:r>
            <a:r>
              <a:rPr lang="en-US" altLang="zh-CN" sz="2000" dirty="0">
                <a:solidFill>
                  <a:schemeClr val="accent2"/>
                </a:solidFill>
              </a:rPr>
              <a:t>1</a:t>
            </a:r>
            <a:r>
              <a:rPr lang="zh-CN" altLang="en-US" sz="2000" dirty="0">
                <a:solidFill>
                  <a:schemeClr val="accent2"/>
                </a:solidFill>
              </a:rPr>
              <a:t>的高</a:t>
            </a:r>
            <a:r>
              <a:rPr lang="en-US" altLang="zh-CN" sz="2000" dirty="0">
                <a:solidFill>
                  <a:schemeClr val="accent2"/>
                </a:solidFill>
              </a:rPr>
              <a:t>32</a:t>
            </a:r>
            <a:r>
              <a:rPr lang="zh-CN" altLang="en-US" sz="2000" dirty="0">
                <a:solidFill>
                  <a:schemeClr val="accent2"/>
                </a:solidFill>
              </a:rPr>
              <a:t>位到</a:t>
            </a:r>
            <a:r>
              <a:rPr lang="en-US" altLang="zh-CN" sz="2000" dirty="0">
                <a:solidFill>
                  <a:schemeClr val="accent2"/>
                </a:solidFill>
              </a:rPr>
              <a:t>R1</a:t>
            </a:r>
          </a:p>
          <a:p>
            <a:pPr>
              <a:buNone/>
            </a:pPr>
            <a:r>
              <a:rPr lang="en-US" altLang="zh-CN" sz="2000" dirty="0">
                <a:solidFill>
                  <a:schemeClr val="accent2"/>
                </a:solidFill>
              </a:rPr>
              <a:t>	LDR	R2,[R0,#4]    ; </a:t>
            </a:r>
            <a:r>
              <a:rPr lang="zh-CN" altLang="en-US" sz="2000" dirty="0">
                <a:solidFill>
                  <a:schemeClr val="accent2"/>
                </a:solidFill>
              </a:rPr>
              <a:t>寄存器间接寻址读数据</a:t>
            </a:r>
            <a:r>
              <a:rPr lang="en-US" altLang="zh-CN" sz="2000" dirty="0">
                <a:solidFill>
                  <a:schemeClr val="accent2"/>
                </a:solidFill>
              </a:rPr>
              <a:t>1</a:t>
            </a:r>
            <a:r>
              <a:rPr lang="zh-CN" altLang="en-US" sz="2000" dirty="0">
                <a:solidFill>
                  <a:schemeClr val="accent2"/>
                </a:solidFill>
              </a:rPr>
              <a:t>的低</a:t>
            </a:r>
            <a:r>
              <a:rPr lang="en-US" altLang="zh-CN" sz="2000" dirty="0">
                <a:solidFill>
                  <a:schemeClr val="accent2"/>
                </a:solidFill>
              </a:rPr>
              <a:t>32</a:t>
            </a:r>
            <a:r>
              <a:rPr lang="zh-CN" altLang="en-US" sz="2000" dirty="0">
                <a:solidFill>
                  <a:schemeClr val="accent2"/>
                </a:solidFill>
              </a:rPr>
              <a:t>位到</a:t>
            </a:r>
            <a:r>
              <a:rPr lang="en-US" altLang="zh-CN" sz="2000" dirty="0">
                <a:solidFill>
                  <a:schemeClr val="accent2"/>
                </a:solidFill>
              </a:rPr>
              <a:t>R2</a:t>
            </a:r>
          </a:p>
          <a:p>
            <a:pPr>
              <a:buNone/>
            </a:pPr>
            <a:r>
              <a:rPr lang="en-US" altLang="zh-CN" sz="2000" dirty="0"/>
              <a:t>	</a:t>
            </a:r>
            <a:r>
              <a:rPr lang="pt-BR" altLang="zh-CN" sz="2000" dirty="0">
                <a:solidFill>
                  <a:srgbClr val="4117F5"/>
                </a:solidFill>
              </a:rPr>
              <a:t>LDR	R0, =data2    ; R0</a:t>
            </a:r>
            <a:r>
              <a:rPr lang="zh-CN" altLang="pt-BR" sz="2000" dirty="0">
                <a:solidFill>
                  <a:srgbClr val="4117F5"/>
                </a:solidFill>
              </a:rPr>
              <a:t>中保存</a:t>
            </a:r>
            <a:r>
              <a:rPr lang="pt-BR" altLang="zh-CN" sz="2000" dirty="0">
                <a:solidFill>
                  <a:srgbClr val="4117F5"/>
                </a:solidFill>
              </a:rPr>
              <a:t>data2</a:t>
            </a:r>
            <a:r>
              <a:rPr lang="zh-CN" altLang="pt-BR" sz="2000" dirty="0">
                <a:solidFill>
                  <a:srgbClr val="4117F5"/>
                </a:solidFill>
              </a:rPr>
              <a:t>的首地址</a:t>
            </a:r>
            <a:endParaRPr lang="zh-CN" altLang="en-US" sz="2000" dirty="0">
              <a:solidFill>
                <a:srgbClr val="4117F5"/>
              </a:solidFill>
            </a:endParaRPr>
          </a:p>
          <a:p>
            <a:pPr>
              <a:buNone/>
            </a:pPr>
            <a:r>
              <a:rPr lang="zh-CN" altLang="en-US" sz="2000" dirty="0">
                <a:solidFill>
                  <a:srgbClr val="4117F5"/>
                </a:solidFill>
              </a:rPr>
              <a:t>	</a:t>
            </a:r>
            <a:r>
              <a:rPr lang="pt-BR" altLang="zh-CN" sz="2000" dirty="0">
                <a:solidFill>
                  <a:srgbClr val="4117F5"/>
                </a:solidFill>
              </a:rPr>
              <a:t>LDR	R3, [R0]	;</a:t>
            </a:r>
            <a:r>
              <a:rPr lang="zh-CN" altLang="pt-BR" sz="2000" dirty="0">
                <a:solidFill>
                  <a:srgbClr val="4117F5"/>
                </a:solidFill>
              </a:rPr>
              <a:t>寄存器间接寻址读数据</a:t>
            </a:r>
            <a:r>
              <a:rPr lang="pt-BR" altLang="zh-CN" sz="2000" dirty="0">
                <a:solidFill>
                  <a:srgbClr val="4117F5"/>
                </a:solidFill>
              </a:rPr>
              <a:t>2</a:t>
            </a:r>
            <a:r>
              <a:rPr lang="zh-CN" altLang="pt-BR" sz="2000" dirty="0">
                <a:solidFill>
                  <a:srgbClr val="4117F5"/>
                </a:solidFill>
              </a:rPr>
              <a:t>的高</a:t>
            </a:r>
            <a:r>
              <a:rPr lang="pt-BR" altLang="zh-CN" sz="2000" dirty="0">
                <a:solidFill>
                  <a:srgbClr val="4117F5"/>
                </a:solidFill>
              </a:rPr>
              <a:t>32</a:t>
            </a:r>
            <a:r>
              <a:rPr lang="zh-CN" altLang="pt-BR" sz="2000" dirty="0">
                <a:solidFill>
                  <a:srgbClr val="4117F5"/>
                </a:solidFill>
              </a:rPr>
              <a:t>位到</a:t>
            </a:r>
            <a:r>
              <a:rPr lang="pt-BR" altLang="zh-CN" sz="2000" dirty="0">
                <a:solidFill>
                  <a:srgbClr val="4117F5"/>
                </a:solidFill>
              </a:rPr>
              <a:t>R3</a:t>
            </a:r>
          </a:p>
          <a:p>
            <a:pPr>
              <a:buNone/>
            </a:pPr>
            <a:r>
              <a:rPr lang="pt-BR" altLang="zh-CN" sz="2000" dirty="0">
                <a:solidFill>
                  <a:srgbClr val="4117F5"/>
                </a:solidFill>
              </a:rPr>
              <a:t>	LDR	R4,[R0,#4]    ;</a:t>
            </a:r>
            <a:r>
              <a:rPr lang="zh-CN" altLang="pt-BR" sz="2000" dirty="0">
                <a:solidFill>
                  <a:srgbClr val="4117F5"/>
                </a:solidFill>
              </a:rPr>
              <a:t>寄存器间接寻址读数据</a:t>
            </a:r>
            <a:r>
              <a:rPr lang="en-US" altLang="zh-CN" sz="2000" dirty="0">
                <a:solidFill>
                  <a:srgbClr val="4117F5"/>
                </a:solidFill>
              </a:rPr>
              <a:t>2</a:t>
            </a:r>
            <a:r>
              <a:rPr lang="zh-CN" altLang="pt-BR" sz="2000" dirty="0">
                <a:solidFill>
                  <a:srgbClr val="4117F5"/>
                </a:solidFill>
              </a:rPr>
              <a:t>的低</a:t>
            </a:r>
            <a:r>
              <a:rPr lang="pt-BR" altLang="zh-CN" sz="2000" dirty="0">
                <a:solidFill>
                  <a:srgbClr val="4117F5"/>
                </a:solidFill>
              </a:rPr>
              <a:t>32</a:t>
            </a:r>
            <a:r>
              <a:rPr lang="zh-CN" altLang="pt-BR" sz="2000" dirty="0">
                <a:solidFill>
                  <a:srgbClr val="4117F5"/>
                </a:solidFill>
              </a:rPr>
              <a:t>位到</a:t>
            </a:r>
            <a:r>
              <a:rPr lang="pt-BR" altLang="zh-CN" sz="2000" dirty="0">
                <a:solidFill>
                  <a:srgbClr val="4117F5"/>
                </a:solidFill>
              </a:rPr>
              <a:t>R4</a:t>
            </a:r>
          </a:p>
          <a:p>
            <a:pPr>
              <a:buNone/>
            </a:pPr>
            <a:r>
              <a:rPr lang="pt-BR" altLang="zh-CN" sz="2000" dirty="0"/>
              <a:t>	</a:t>
            </a:r>
            <a:r>
              <a:rPr lang="pt-BR" altLang="zh-CN" sz="2000" dirty="0">
                <a:solidFill>
                  <a:srgbClr val="D60093"/>
                </a:solidFill>
              </a:rPr>
              <a:t>ADDS	R6,R2,R4      ; </a:t>
            </a:r>
            <a:r>
              <a:rPr lang="zh-CN" altLang="pt-BR" sz="2000" dirty="0">
                <a:solidFill>
                  <a:srgbClr val="D60093"/>
                </a:solidFill>
              </a:rPr>
              <a:t>低</a:t>
            </a:r>
            <a:r>
              <a:rPr lang="pt-BR" altLang="zh-CN" sz="2000" dirty="0">
                <a:solidFill>
                  <a:srgbClr val="D60093"/>
                </a:solidFill>
              </a:rPr>
              <a:t>32</a:t>
            </a:r>
            <a:r>
              <a:rPr lang="zh-CN" altLang="pt-BR" sz="2000" dirty="0">
                <a:solidFill>
                  <a:srgbClr val="D60093"/>
                </a:solidFill>
              </a:rPr>
              <a:t>位相加，并影响标志位，保存进位</a:t>
            </a:r>
          </a:p>
          <a:p>
            <a:pPr>
              <a:buNone/>
            </a:pPr>
            <a:r>
              <a:rPr lang="zh-CN" altLang="pt-BR" sz="2000" dirty="0"/>
              <a:t>	</a:t>
            </a:r>
            <a:r>
              <a:rPr lang="pt-BR" altLang="zh-CN" sz="2000" dirty="0">
                <a:solidFill>
                  <a:srgbClr val="0066FF"/>
                </a:solidFill>
              </a:rPr>
              <a:t>ADC	R5,R1,R3      ; </a:t>
            </a:r>
            <a:r>
              <a:rPr lang="zh-CN" altLang="pt-BR" sz="2000" dirty="0">
                <a:solidFill>
                  <a:srgbClr val="0066FF"/>
                </a:solidFill>
              </a:rPr>
              <a:t>高</a:t>
            </a:r>
            <a:r>
              <a:rPr lang="pt-BR" altLang="zh-CN" sz="2000" dirty="0">
                <a:solidFill>
                  <a:srgbClr val="0066FF"/>
                </a:solidFill>
              </a:rPr>
              <a:t>32</a:t>
            </a:r>
            <a:r>
              <a:rPr lang="zh-CN" altLang="pt-BR" sz="2000" dirty="0">
                <a:solidFill>
                  <a:srgbClr val="0066FF"/>
                </a:solidFill>
              </a:rPr>
              <a:t>位相加，并使用标志位</a:t>
            </a:r>
            <a:r>
              <a:rPr lang="pt-BR" altLang="zh-CN" sz="2000" dirty="0">
                <a:solidFill>
                  <a:srgbClr val="0066FF"/>
                </a:solidFill>
              </a:rPr>
              <a:t>C</a:t>
            </a:r>
          </a:p>
          <a:p>
            <a:pPr>
              <a:buNone/>
            </a:pPr>
            <a:r>
              <a:rPr lang="pt-BR" altLang="zh-CN" sz="2000" dirty="0">
                <a:solidFill>
                  <a:srgbClr val="009900"/>
                </a:solidFill>
              </a:rPr>
              <a:t>	LDR	R0,=result     ; R0</a:t>
            </a:r>
            <a:r>
              <a:rPr lang="zh-CN" altLang="pt-BR" sz="2000" dirty="0">
                <a:solidFill>
                  <a:srgbClr val="009900"/>
                </a:solidFill>
              </a:rPr>
              <a:t>中保存</a:t>
            </a:r>
            <a:r>
              <a:rPr lang="pt-BR" altLang="zh-CN" sz="2000" dirty="0">
                <a:solidFill>
                  <a:srgbClr val="009900"/>
                </a:solidFill>
              </a:rPr>
              <a:t>result</a:t>
            </a:r>
            <a:r>
              <a:rPr lang="zh-CN" altLang="pt-BR" sz="2000" dirty="0">
                <a:solidFill>
                  <a:srgbClr val="009900"/>
                </a:solidFill>
              </a:rPr>
              <a:t>的首地址</a:t>
            </a:r>
          </a:p>
          <a:p>
            <a:pPr>
              <a:buNone/>
            </a:pPr>
            <a:r>
              <a:rPr lang="zh-CN" altLang="pt-BR" sz="2000" dirty="0">
                <a:solidFill>
                  <a:srgbClr val="009900"/>
                </a:solidFill>
              </a:rPr>
              <a:t>	</a:t>
            </a:r>
            <a:r>
              <a:rPr lang="pt-BR" altLang="zh-CN" sz="2000" dirty="0">
                <a:solidFill>
                  <a:srgbClr val="009900"/>
                </a:solidFill>
              </a:rPr>
              <a:t>STR	R5,[R0]	 ; </a:t>
            </a:r>
            <a:r>
              <a:rPr lang="zh-CN" altLang="pt-BR" sz="2000" dirty="0">
                <a:solidFill>
                  <a:srgbClr val="009900"/>
                </a:solidFill>
              </a:rPr>
              <a:t>保存结果的高位</a:t>
            </a:r>
          </a:p>
          <a:p>
            <a:pPr>
              <a:buNone/>
            </a:pPr>
            <a:r>
              <a:rPr lang="zh-CN" altLang="pt-BR" sz="2000" dirty="0">
                <a:solidFill>
                  <a:srgbClr val="009900"/>
                </a:solidFill>
              </a:rPr>
              <a:t>	</a:t>
            </a:r>
            <a:r>
              <a:rPr lang="pt-BR" altLang="zh-CN" sz="2000" dirty="0">
                <a:solidFill>
                  <a:srgbClr val="009900"/>
                </a:solidFill>
              </a:rPr>
              <a:t>STR	R6,[R0</a:t>
            </a:r>
            <a:r>
              <a:rPr lang="zh-CN" altLang="pt-BR" sz="2000" dirty="0">
                <a:solidFill>
                  <a:srgbClr val="009900"/>
                </a:solidFill>
              </a:rPr>
              <a:t>，</a:t>
            </a:r>
            <a:r>
              <a:rPr lang="pt-BR" altLang="zh-CN" sz="2000" dirty="0">
                <a:solidFill>
                  <a:srgbClr val="009900"/>
                </a:solidFill>
              </a:rPr>
              <a:t>#4]   ; </a:t>
            </a:r>
            <a:r>
              <a:rPr lang="zh-CN" altLang="pt-BR" sz="2000" dirty="0">
                <a:solidFill>
                  <a:srgbClr val="009900"/>
                </a:solidFill>
              </a:rPr>
              <a:t>保存结果的低位</a:t>
            </a:r>
          </a:p>
          <a:p>
            <a:pPr>
              <a:spcBef>
                <a:spcPts val="1800"/>
              </a:spcBef>
              <a:buNone/>
            </a:pPr>
            <a:r>
              <a:rPr lang="pt-BR" altLang="zh-CN" sz="2000" dirty="0"/>
              <a:t>Data1	DCD		0x11223344,0xFFDDCCBB</a:t>
            </a:r>
          </a:p>
          <a:p>
            <a:pPr>
              <a:buNone/>
            </a:pPr>
            <a:r>
              <a:rPr lang="pt-BR" altLang="zh-CN" sz="2000" dirty="0"/>
              <a:t>Data2	DCD		0x11223344,0xFFDDCCBB</a:t>
            </a:r>
          </a:p>
          <a:p>
            <a:pPr>
              <a:buNone/>
            </a:pPr>
            <a:r>
              <a:rPr lang="pt-BR" altLang="zh-CN" sz="2000" dirty="0"/>
              <a:t>Result  DCD	 	0,0</a:t>
            </a:r>
          </a:p>
          <a:p>
            <a:pPr>
              <a:spcBef>
                <a:spcPts val="1800"/>
              </a:spcBef>
              <a:buNone/>
            </a:pPr>
            <a:r>
              <a:rPr lang="pt-BR" altLang="zh-CN" sz="2000" dirty="0"/>
              <a:t>END</a:t>
            </a:r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30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3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3011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301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3011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73011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730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30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30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730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730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730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730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7301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7301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7301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1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7301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381000" y="434975"/>
            <a:ext cx="8439150" cy="39846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514350" marR="0" lvl="0" indent="-332105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AutoNum type="arabicPeriod" startAt="4"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源程序经汇编得到的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1BC0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目标代码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实际上也是不能运行的，还要经过系统的链接定位后才能生成真正的可执行文件。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+mn-ea"/>
                <a:cs typeface="+mn-cs"/>
              </a:rPr>
              <a:t>即一般用汇编语言开发应用软件时应依次完成以下几个步骤：</a:t>
            </a:r>
          </a:p>
          <a:p>
            <a:pPr marL="0" marR="0" lvl="0" indent="0" algn="l" defTabSz="914400" rtl="0" eaLnBrk="1" fontAlgn="base" latinLnBrk="0" hangingPunct="1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编辑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得到源程序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汇编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得到目标代码（解决语法错误）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3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链接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得到可执行文件（解决定位错误）    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4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调试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得到功能正确的应用软件（解决逻辑错误）</a:t>
            </a:r>
          </a:p>
          <a:p>
            <a:pPr marL="0" marR="0" lvl="0" indent="0" algn="ctr" defTabSz="914400" rtl="0" eaLnBrk="1" fontAlgn="base" latinLnBrk="0" hangingPunct="1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（以上第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～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4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步任何一步有错都应返回到第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步重来）</a:t>
            </a:r>
          </a:p>
        </p:txBody>
      </p:sp>
      <p:sp>
        <p:nvSpPr>
          <p:cNvPr id="14339" name="矩形 5"/>
          <p:cNvSpPr/>
          <p:nvPr/>
        </p:nvSpPr>
        <p:spPr>
          <a:xfrm>
            <a:off x="8215313" y="6484938"/>
            <a:ext cx="7207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4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64248" y="4522470"/>
            <a:ext cx="7500937" cy="14376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lnSpc>
                <a:spcPts val="3500"/>
              </a:lnSpc>
              <a:buClr>
                <a:srgbClr val="C00000"/>
              </a:buClr>
              <a:buFont typeface="Wingdings" panose="05000000000000000000" charset="0"/>
              <a:buChar char="l"/>
            </a:pPr>
            <a:r>
              <a:rPr lang="zh-CN" altLang="en-US" sz="2000" b="1" dirty="0">
                <a:solidFill>
                  <a:srgbClr val="0070C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汇编语言、汇编语言源程序、目标程序、可执行程序</a:t>
            </a:r>
            <a:endParaRPr lang="en-US" altLang="zh-CN" sz="2000" b="1" dirty="0">
              <a:solidFill>
                <a:srgbClr val="0070C0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  <a:p>
            <a:pPr marL="342900" indent="-342900">
              <a:lnSpc>
                <a:spcPts val="3500"/>
              </a:lnSpc>
              <a:buClr>
                <a:srgbClr val="C00000"/>
              </a:buClr>
              <a:buFont typeface="Wingdings" panose="05000000000000000000" charset="0"/>
              <a:buChar char="l"/>
            </a:pPr>
            <a:r>
              <a:rPr lang="zh-CN" altLang="en-US" sz="2000" b="1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助记符指令、</a:t>
            </a:r>
            <a:r>
              <a:rPr lang="zh-CN" altLang="en-US" sz="2000" b="1" dirty="0">
                <a:solidFill>
                  <a:srgbClr val="0070C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伪指令</a:t>
            </a:r>
            <a:endParaRPr lang="en-US" altLang="zh-CN" sz="2000" b="1" dirty="0">
              <a:solidFill>
                <a:srgbClr val="0070C0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  <a:p>
            <a:pPr marL="342900" indent="-342900">
              <a:lnSpc>
                <a:spcPts val="3500"/>
              </a:lnSpc>
              <a:buClr>
                <a:srgbClr val="C00000"/>
              </a:buClr>
              <a:buFont typeface="Wingdings" panose="05000000000000000000" charset="0"/>
              <a:buChar char="l"/>
            </a:pPr>
            <a:r>
              <a:rPr lang="zh-CN" altLang="en-US" sz="2000" b="1" dirty="0">
                <a:solidFill>
                  <a:srgbClr val="0070C0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汇编、汇编器（汇编软件、汇编程序）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build="p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例9.1在RVDS上的运行结果 </a:t>
            </a:r>
          </a:p>
        </p:txBody>
      </p:sp>
      <p:sp>
        <p:nvSpPr>
          <p:cNvPr id="4" name="左箭头 3">
            <a:hlinkClick r:id="rId3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595" y="1473617"/>
            <a:ext cx="8671803" cy="46741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9080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pt-BR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分支结构 </a:t>
            </a: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if-else: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505200" y="152400"/>
            <a:ext cx="4572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 hangingPunct="1">
              <a:buClr>
                <a:srgbClr val="000000"/>
              </a:buClr>
            </a:pPr>
            <a:r>
              <a:rPr lang="zh-CN" altLang="en-US" sz="2800" dirty="0">
                <a:latin typeface="Comic Sans MS" panose="030F0702030302020204" pitchFamily="66" charset="0"/>
                <a:ea typeface="隶书" panose="02010509060101010101" pitchFamily="49" charset="-122"/>
                <a:sym typeface="+mn-ea"/>
              </a:rPr>
              <a:t>查找最大值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674314"/>
            <a:ext cx="3314700" cy="60205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/>
          </p:cNvSpPr>
          <p:nvPr>
            <p:ph idx="1"/>
          </p:nvPr>
        </p:nvSpPr>
        <p:spPr>
          <a:xfrm>
            <a:off x="457200" y="442913"/>
            <a:ext cx="8686800" cy="5576887"/>
          </a:xfrm>
        </p:spPr>
        <p:txBody>
          <a:bodyPr vert="horz" wrap="square" lIns="0" tIns="0" rIns="0" bIns="0" anchor="t"/>
          <a:lstStyle/>
          <a:p>
            <a:pPr>
              <a:buNone/>
            </a:pPr>
            <a:r>
              <a:rPr lang="en-US" altLang="zh-CN" dirty="0"/>
              <a:t>AREA add64</a:t>
            </a:r>
            <a:r>
              <a:rPr lang="zh-CN" altLang="en-US" dirty="0"/>
              <a:t>，</a:t>
            </a:r>
            <a:r>
              <a:rPr lang="en-US" altLang="zh-CN" dirty="0"/>
              <a:t>CODE</a:t>
            </a:r>
            <a:r>
              <a:rPr lang="zh-CN" altLang="en-US" dirty="0"/>
              <a:t>，</a:t>
            </a:r>
            <a:r>
              <a:rPr lang="en-US" altLang="zh-CN" dirty="0"/>
              <a:t>READONLY</a:t>
            </a:r>
          </a:p>
          <a:p>
            <a:pPr>
              <a:buNone/>
            </a:pPr>
            <a:r>
              <a:rPr lang="en-US" altLang="zh-CN" dirty="0"/>
              <a:t>ENTRY</a:t>
            </a:r>
          </a:p>
          <a:p>
            <a:pPr>
              <a:lnSpc>
                <a:spcPts val="3600"/>
              </a:lnSpc>
              <a:buNone/>
            </a:pPr>
            <a:r>
              <a:rPr lang="en-US" altLang="zh-CN" dirty="0"/>
              <a:t>Start LDR	R0, data1  ; R0</a:t>
            </a:r>
            <a:r>
              <a:rPr lang="zh-CN" altLang="en-US" dirty="0"/>
              <a:t>中保存</a:t>
            </a:r>
            <a:r>
              <a:rPr lang="en-US" altLang="zh-CN" dirty="0"/>
              <a:t>data1</a:t>
            </a:r>
          </a:p>
          <a:p>
            <a:pPr>
              <a:lnSpc>
                <a:spcPts val="3600"/>
              </a:lnSpc>
              <a:buNone/>
            </a:pPr>
            <a:r>
              <a:rPr lang="en-US" altLang="zh-CN" dirty="0"/>
              <a:t>	  </a:t>
            </a:r>
            <a:r>
              <a:rPr lang="pt-BR" altLang="zh-CN" dirty="0"/>
              <a:t>LDR	R1, data2  ; R</a:t>
            </a:r>
            <a:r>
              <a:rPr lang="en-US" altLang="pt-BR" dirty="0"/>
              <a:t>1</a:t>
            </a:r>
            <a:r>
              <a:rPr lang="zh-CN" altLang="pt-BR" dirty="0"/>
              <a:t>中保存</a:t>
            </a:r>
            <a:r>
              <a:rPr lang="pt-BR" altLang="zh-CN" dirty="0"/>
              <a:t>data2</a:t>
            </a:r>
            <a:endParaRPr lang="en-US" altLang="zh-CN" dirty="0"/>
          </a:p>
          <a:p>
            <a:pPr>
              <a:lnSpc>
                <a:spcPts val="3600"/>
              </a:lnSpc>
              <a:buNone/>
            </a:pPr>
            <a:r>
              <a:rPr lang="en-US" altLang="zh-CN" dirty="0"/>
              <a:t>	  </a:t>
            </a:r>
            <a:r>
              <a:rPr lang="pt-BR" altLang="zh-CN" dirty="0"/>
              <a:t>CMP	R0, R1      ; </a:t>
            </a:r>
            <a:r>
              <a:rPr lang="zh-CN" altLang="pt-BR" dirty="0"/>
              <a:t>比较</a:t>
            </a:r>
            <a:r>
              <a:rPr lang="pt-BR" altLang="zh-CN" dirty="0"/>
              <a:t>R1</a:t>
            </a:r>
            <a:r>
              <a:rPr lang="zh-CN" altLang="pt-BR" dirty="0"/>
              <a:t>和</a:t>
            </a:r>
            <a:r>
              <a:rPr lang="pt-BR" altLang="zh-CN" dirty="0"/>
              <a:t>R0</a:t>
            </a:r>
            <a:r>
              <a:rPr lang="zh-CN" altLang="pt-BR" dirty="0"/>
              <a:t>中值的大小</a:t>
            </a:r>
          </a:p>
          <a:p>
            <a:pPr>
              <a:lnSpc>
                <a:spcPts val="3600"/>
              </a:lnSpc>
              <a:buNone/>
            </a:pPr>
            <a:r>
              <a:rPr lang="zh-CN" altLang="pt-BR" dirty="0"/>
              <a:t>	  </a:t>
            </a:r>
            <a:r>
              <a:rPr lang="pt-BR" altLang="zh-CN" dirty="0"/>
              <a:t>BHI	save	        ; R0&gt;R1</a:t>
            </a:r>
            <a:r>
              <a:rPr lang="zh-CN" altLang="pt-BR" dirty="0"/>
              <a:t>则跳转到标号</a:t>
            </a:r>
            <a:r>
              <a:rPr lang="pt-BR" altLang="zh-CN" dirty="0"/>
              <a:t>save</a:t>
            </a:r>
            <a:r>
              <a:rPr lang="zh-CN" altLang="pt-BR" dirty="0"/>
              <a:t>处</a:t>
            </a:r>
          </a:p>
          <a:p>
            <a:pPr>
              <a:lnSpc>
                <a:spcPts val="3600"/>
              </a:lnSpc>
              <a:buNone/>
            </a:pPr>
            <a:r>
              <a:rPr lang="zh-CN" altLang="pt-BR" dirty="0"/>
              <a:t>	  </a:t>
            </a:r>
            <a:r>
              <a:rPr lang="pt-BR" altLang="zh-CN" dirty="0"/>
              <a:t>MOV	R0,R1	  ; </a:t>
            </a:r>
            <a:r>
              <a:rPr lang="zh-CN" altLang="pt-BR" dirty="0"/>
              <a:t>将</a:t>
            </a:r>
            <a:r>
              <a:rPr lang="pt-BR" altLang="zh-CN" dirty="0"/>
              <a:t>R1</a:t>
            </a:r>
            <a:r>
              <a:rPr lang="zh-CN" altLang="pt-BR" dirty="0"/>
              <a:t>的值赋给</a:t>
            </a:r>
            <a:r>
              <a:rPr lang="pt-BR" altLang="zh-CN" dirty="0"/>
              <a:t>R0</a:t>
            </a:r>
          </a:p>
          <a:p>
            <a:pPr>
              <a:lnSpc>
                <a:spcPts val="3600"/>
              </a:lnSpc>
              <a:buNone/>
            </a:pPr>
            <a:r>
              <a:rPr lang="pt-BR" altLang="zh-CN" dirty="0"/>
              <a:t>Save STR	R0, result  ; </a:t>
            </a:r>
            <a:r>
              <a:rPr lang="zh-CN" altLang="pt-BR" dirty="0"/>
              <a:t>将结果保存到</a:t>
            </a:r>
            <a:r>
              <a:rPr lang="pt-BR" altLang="zh-CN" dirty="0"/>
              <a:t>result</a:t>
            </a:r>
            <a:endParaRPr lang="it-IT" altLang="zh-CN" dirty="0"/>
          </a:p>
          <a:p>
            <a:pPr>
              <a:buNone/>
            </a:pPr>
            <a:r>
              <a:rPr lang="it-IT" altLang="zh-CN" dirty="0"/>
              <a:t>Data1	DCD		0x100</a:t>
            </a:r>
          </a:p>
          <a:p>
            <a:pPr>
              <a:buNone/>
            </a:pPr>
            <a:r>
              <a:rPr lang="it-IT" altLang="zh-CN" dirty="0"/>
              <a:t>Data2	DCD		0x200</a:t>
            </a:r>
          </a:p>
          <a:p>
            <a:pPr>
              <a:buNone/>
            </a:pPr>
            <a:r>
              <a:rPr lang="it-IT" altLang="zh-CN" dirty="0"/>
              <a:t>result 	DCD		0</a:t>
            </a:r>
          </a:p>
          <a:p>
            <a:pPr>
              <a:buNone/>
            </a:pPr>
            <a:r>
              <a:rPr lang="it-IT" altLang="zh-CN" dirty="0"/>
              <a:t>END </a:t>
            </a:r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1295400" y="3657600"/>
            <a:ext cx="2087563" cy="358775"/>
          </a:xfrm>
          <a:prstGeom prst="roundRect">
            <a:avLst>
              <a:gd name="adj" fmla="val 50000"/>
            </a:avLst>
          </a:prstGeom>
          <a:solidFill>
            <a:srgbClr val="00800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                                  </a:t>
            </a:r>
          </a:p>
        </p:txBody>
      </p:sp>
      <p:sp>
        <p:nvSpPr>
          <p:cNvPr id="2" name="圆角矩形 10"/>
          <p:cNvSpPr/>
          <p:nvPr/>
        </p:nvSpPr>
        <p:spPr>
          <a:xfrm>
            <a:off x="1295400" y="2514600"/>
            <a:ext cx="2087563" cy="990600"/>
          </a:xfrm>
          <a:prstGeom prst="roundRect">
            <a:avLst>
              <a:gd name="adj" fmla="val 50000"/>
            </a:avLst>
          </a:prstGeom>
          <a:solidFill>
            <a:srgbClr val="FF00FF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                              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8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81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81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81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81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8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8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8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481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81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81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0" grpId="0" build="p"/>
      <p:bldP spid="11" grpId="0" animBg="1"/>
      <p:bldP spid="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pt-BR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例</a:t>
            </a:r>
            <a:r>
              <a:rPr lang="en-US" altLang="zh-CN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9.3</a:t>
            </a:r>
            <a:r>
              <a:rPr lang="en-US" altLang="pt-BR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在</a:t>
            </a:r>
            <a:r>
              <a:rPr lang="en-US" altLang="zh-CN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RVDS</a:t>
            </a:r>
            <a:r>
              <a:rPr lang="en-US" altLang="pt-BR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上的运行结果 </a:t>
            </a:r>
          </a:p>
        </p:txBody>
      </p:sp>
      <p:sp>
        <p:nvSpPr>
          <p:cNvPr id="4" name="左箭头 3">
            <a:hlinkClick r:id="rId3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77961"/>
            <a:ext cx="9144000" cy="3702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4"/>
          <p:cNvSpPr>
            <a:spLocks noGrp="1"/>
          </p:cNvSpPr>
          <p:nvPr>
            <p:ph type="title"/>
          </p:nvPr>
        </p:nvSpPr>
        <p:spPr>
          <a:xfrm>
            <a:off x="381000" y="0"/>
            <a:ext cx="8763000" cy="68580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pt-BR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分支结构 </a:t>
            </a: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switch:</a:t>
            </a:r>
            <a:r>
              <a:rPr lang="zh-CN" altLang="en-US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程序散转</a:t>
            </a:r>
            <a:r>
              <a:rPr lang="en-US" altLang="pt-BR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37" y="1156929"/>
            <a:ext cx="8003864" cy="5153741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3"/>
          <p:cNvSpPr>
            <a:spLocks noGrp="1"/>
          </p:cNvSpPr>
          <p:nvPr>
            <p:ph idx="1"/>
          </p:nvPr>
        </p:nvSpPr>
        <p:spPr>
          <a:xfrm>
            <a:off x="457200" y="0"/>
            <a:ext cx="8686800" cy="6858000"/>
          </a:xfrm>
        </p:spPr>
        <p:txBody>
          <a:bodyPr vert="horz" wrap="square" lIns="0" tIns="0" rIns="0" bIns="0" anchor="t"/>
          <a:lstStyle/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AREA  	Jump, CODE, READONLY    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num   	EQU     2	                 ; </a:t>
            </a:r>
            <a:r>
              <a:rPr lang="zh-CN" altLang="pt-BR" sz="2000" dirty="0"/>
              <a:t>定义跳转表大小</a:t>
            </a:r>
            <a:endParaRPr lang="zh-CN" altLang="en-US" sz="2000" dirty="0"/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ENTRY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start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        	MOV   r0, #1         	; </a:t>
            </a:r>
            <a:r>
              <a:rPr lang="zh-CN" altLang="pt-BR" sz="2000" dirty="0"/>
              <a:t>设置</a:t>
            </a:r>
            <a:r>
              <a:rPr lang="pt-BR" altLang="zh-CN" sz="2000" dirty="0"/>
              <a:t>3</a:t>
            </a:r>
            <a:r>
              <a:rPr lang="zh-CN" altLang="pt-BR" sz="2000" dirty="0"/>
              <a:t>个参数</a:t>
            </a:r>
            <a:endParaRPr lang="zh-CN" altLang="en-US" sz="2000" dirty="0"/>
          </a:p>
          <a:p>
            <a:pPr>
              <a:lnSpc>
                <a:spcPct val="80000"/>
              </a:lnSpc>
              <a:buNone/>
            </a:pPr>
            <a:r>
              <a:rPr lang="zh-CN" altLang="en-US" sz="2000" dirty="0"/>
              <a:t>        	</a:t>
            </a:r>
            <a:r>
              <a:rPr lang="en-US" altLang="zh-CN" sz="2000" dirty="0"/>
              <a:t>MOV  	r1, #3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        	MOV   r2, #2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arithfu					; </a:t>
            </a:r>
            <a:r>
              <a:rPr lang="zh-CN" altLang="pt-BR" sz="2000" dirty="0"/>
              <a:t>运算</a:t>
            </a:r>
            <a:endParaRPr lang="zh-CN" altLang="en-US" sz="2000" dirty="0"/>
          </a:p>
          <a:p>
            <a:pPr>
              <a:lnSpc>
                <a:spcPct val="80000"/>
              </a:lnSpc>
              <a:buNone/>
            </a:pPr>
            <a:r>
              <a:rPr lang="zh-CN" altLang="en-US" sz="2000" dirty="0"/>
              <a:t>        	</a:t>
            </a:r>
            <a:r>
              <a:rPr lang="en-US" altLang="zh-CN" sz="2000" dirty="0"/>
              <a:t>CMP   	r0, #num		; </a:t>
            </a:r>
            <a:r>
              <a:rPr lang="zh-CN" altLang="pt-BR" sz="2000" dirty="0"/>
              <a:t>判断</a:t>
            </a:r>
            <a:r>
              <a:rPr lang="en-US" altLang="zh-CN" sz="2000" dirty="0"/>
              <a:t>R0</a:t>
            </a:r>
            <a:r>
              <a:rPr lang="zh-CN" altLang="pt-BR" sz="2000" dirty="0"/>
              <a:t>中的参数是否越界</a:t>
            </a:r>
            <a:endParaRPr lang="zh-CN" altLang="en-US" sz="2000" dirty="0"/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integer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        	BHI   	Outofrange	; </a:t>
            </a:r>
            <a:r>
              <a:rPr lang="zh-CN" altLang="pt-BR" sz="2000" dirty="0"/>
              <a:t>参数超出跳转表范围直接赋值</a:t>
            </a:r>
            <a:r>
              <a:rPr lang="en-US" altLang="zh-CN" sz="2000" dirty="0"/>
              <a:t>R0=0xFF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       	ADR   	r3, JumpTable	; </a:t>
            </a:r>
            <a:r>
              <a:rPr lang="zh-CN" altLang="pt-BR" sz="2000" dirty="0"/>
              <a:t>读跳转表首地址</a:t>
            </a:r>
            <a:endParaRPr lang="zh-CN" altLang="en-US" sz="2000" dirty="0"/>
          </a:p>
          <a:p>
            <a:pPr>
              <a:lnSpc>
                <a:spcPct val="80000"/>
              </a:lnSpc>
              <a:buNone/>
            </a:pPr>
            <a:r>
              <a:rPr lang="zh-CN" altLang="en-US" sz="2000" dirty="0"/>
              <a:t>        	</a:t>
            </a:r>
            <a:r>
              <a:rPr lang="en-US" altLang="zh-CN" sz="2000" dirty="0"/>
              <a:t>LDR   	pc, [r3,r0,LSL#2]	; </a:t>
            </a:r>
            <a:r>
              <a:rPr lang="zh-CN" altLang="pt-BR" sz="2000" dirty="0"/>
              <a:t>查跳转表，确定跳转地址</a:t>
            </a:r>
            <a:endParaRPr lang="zh-CN" altLang="en-US" sz="2000" dirty="0"/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JumpTable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  	   DCD   	DoAdd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  	   DCD   	DoSub1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000" dirty="0"/>
              <a:t>  	   DCD   	DoSub2</a:t>
            </a:r>
            <a:endParaRPr lang="pt-BR" altLang="zh-CN" sz="2000" dirty="0"/>
          </a:p>
          <a:p>
            <a:pPr>
              <a:lnSpc>
                <a:spcPct val="80000"/>
              </a:lnSpc>
              <a:buNone/>
            </a:pPr>
            <a:r>
              <a:rPr lang="pt-BR" altLang="zh-CN" sz="2000" dirty="0"/>
              <a:t>DoAdd 	       ……	</a:t>
            </a:r>
          </a:p>
          <a:p>
            <a:pPr>
              <a:lnSpc>
                <a:spcPct val="80000"/>
              </a:lnSpc>
              <a:buNone/>
            </a:pPr>
            <a:r>
              <a:rPr lang="pt-BR" altLang="zh-CN" sz="2000" dirty="0"/>
              <a:t>DoSub1       ……    </a:t>
            </a:r>
          </a:p>
          <a:p>
            <a:pPr>
              <a:lnSpc>
                <a:spcPct val="80000"/>
              </a:lnSpc>
              <a:buNone/>
            </a:pPr>
            <a:r>
              <a:rPr lang="pt-BR" altLang="zh-CN" sz="2000" dirty="0"/>
              <a:t>DoSub2       ……</a:t>
            </a:r>
            <a:endParaRPr lang="zh-CN" altLang="pt-BR" sz="2000" dirty="0"/>
          </a:p>
          <a:p>
            <a:pPr>
              <a:lnSpc>
                <a:spcPct val="80000"/>
              </a:lnSpc>
              <a:buNone/>
            </a:pPr>
            <a:r>
              <a:rPr lang="pt-BR" altLang="zh-CN" sz="2000" dirty="0"/>
              <a:t>Outofrange   ……</a:t>
            </a:r>
          </a:p>
          <a:p>
            <a:pPr>
              <a:lnSpc>
                <a:spcPct val="80000"/>
              </a:lnSpc>
              <a:buNone/>
            </a:pPr>
            <a:r>
              <a:rPr lang="pt-BR" altLang="zh-CN" sz="2000" dirty="0"/>
              <a:t>Save          ……		</a:t>
            </a:r>
          </a:p>
          <a:p>
            <a:pPr>
              <a:lnSpc>
                <a:spcPct val="80000"/>
              </a:lnSpc>
              <a:buNone/>
            </a:pPr>
            <a:r>
              <a:rPr lang="pt-BR" altLang="zh-CN" sz="2000" dirty="0"/>
              <a:t>END </a:t>
            </a:r>
            <a:endParaRPr lang="zh-CN" altLang="en-US" sz="2000" dirty="0"/>
          </a:p>
        </p:txBody>
      </p:sp>
      <p:sp>
        <p:nvSpPr>
          <p:cNvPr id="11" name="圆角矩形 10"/>
          <p:cNvSpPr/>
          <p:nvPr/>
        </p:nvSpPr>
        <p:spPr>
          <a:xfrm>
            <a:off x="1143000" y="4038600"/>
            <a:ext cx="4724400" cy="1135063"/>
          </a:xfrm>
          <a:prstGeom prst="roundRect">
            <a:avLst>
              <a:gd name="adj" fmla="val 50000"/>
            </a:avLst>
          </a:prstGeom>
          <a:solidFill>
            <a:srgbClr val="FF00FF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r>
              <a:rPr lang="zh-CN" altLang="en-US" sz="3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                跳转表                                                  </a:t>
            </a:r>
          </a:p>
        </p:txBody>
      </p:sp>
      <p:sp>
        <p:nvSpPr>
          <p:cNvPr id="2" name="圆角矩形 10"/>
          <p:cNvSpPr/>
          <p:nvPr/>
        </p:nvSpPr>
        <p:spPr>
          <a:xfrm>
            <a:off x="381000" y="5181600"/>
            <a:ext cx="5486400" cy="838200"/>
          </a:xfrm>
          <a:prstGeom prst="roundRect">
            <a:avLst>
              <a:gd name="adj" fmla="val 50000"/>
            </a:avLst>
          </a:prstGeom>
          <a:solidFill>
            <a:srgbClr val="FF00FF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r"/>
            <a:r>
              <a:rPr lang="zh-CN" altLang="en-US" sz="3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                跳转后执行                                                  </a:t>
            </a:r>
          </a:p>
        </p:txBody>
      </p:sp>
      <p:sp>
        <p:nvSpPr>
          <p:cNvPr id="3" name="圆角矩形 10"/>
          <p:cNvSpPr/>
          <p:nvPr/>
        </p:nvSpPr>
        <p:spPr>
          <a:xfrm>
            <a:off x="1219200" y="3276600"/>
            <a:ext cx="3352800" cy="576263"/>
          </a:xfrm>
          <a:prstGeom prst="roundRect">
            <a:avLst>
              <a:gd name="adj" fmla="val 50000"/>
            </a:avLst>
          </a:prstGeom>
          <a:solidFill>
            <a:srgbClr val="FF00FF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</a:t>
            </a:r>
          </a:p>
        </p:txBody>
      </p:sp>
      <p:sp>
        <p:nvSpPr>
          <p:cNvPr id="4" name="圆角矩形 10"/>
          <p:cNvSpPr/>
          <p:nvPr/>
        </p:nvSpPr>
        <p:spPr>
          <a:xfrm>
            <a:off x="1295400" y="2362200"/>
            <a:ext cx="2330450" cy="304800"/>
          </a:xfrm>
          <a:prstGeom prst="roundRect">
            <a:avLst>
              <a:gd name="adj" fmla="val 50000"/>
            </a:avLst>
          </a:prstGeom>
          <a:solidFill>
            <a:srgbClr val="FFC00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</a:t>
            </a:r>
          </a:p>
        </p:txBody>
      </p:sp>
      <p:sp>
        <p:nvSpPr>
          <p:cNvPr id="5" name="圆角矩形 10"/>
          <p:cNvSpPr/>
          <p:nvPr/>
        </p:nvSpPr>
        <p:spPr>
          <a:xfrm>
            <a:off x="1295400" y="2924175"/>
            <a:ext cx="2559050" cy="352425"/>
          </a:xfrm>
          <a:prstGeom prst="roundRect">
            <a:avLst>
              <a:gd name="adj" fmla="val 50000"/>
            </a:avLst>
          </a:prstGeom>
          <a:solidFill>
            <a:srgbClr val="00800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</a:t>
            </a:r>
          </a:p>
        </p:txBody>
      </p:sp>
      <p:sp>
        <p:nvSpPr>
          <p:cNvPr id="6" name="圆角矩形 10"/>
          <p:cNvSpPr/>
          <p:nvPr/>
        </p:nvSpPr>
        <p:spPr>
          <a:xfrm>
            <a:off x="457200" y="6019800"/>
            <a:ext cx="2514600" cy="381000"/>
          </a:xfrm>
          <a:prstGeom prst="roundRect">
            <a:avLst>
              <a:gd name="adj" fmla="val 50000"/>
            </a:avLst>
          </a:prstGeom>
          <a:solidFill>
            <a:srgbClr val="00800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r>
              <a:rPr lang="zh-CN" altLang="en-US" sz="3200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</a:t>
            </a:r>
          </a:p>
        </p:txBody>
      </p:sp>
      <p:sp>
        <p:nvSpPr>
          <p:cNvPr id="9" name="圆角矩形 10"/>
          <p:cNvSpPr/>
          <p:nvPr/>
        </p:nvSpPr>
        <p:spPr>
          <a:xfrm>
            <a:off x="457200" y="6400800"/>
            <a:ext cx="5334000" cy="304800"/>
          </a:xfrm>
          <a:prstGeom prst="roundRect">
            <a:avLst>
              <a:gd name="adj" fmla="val 50000"/>
            </a:avLst>
          </a:prstGeom>
          <a:solidFill>
            <a:srgbClr val="8E6C0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r"/>
            <a:r>
              <a:rPr lang="zh-CN" altLang="en-US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分支汇总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1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12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120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120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120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120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120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120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512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12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512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512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512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5120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5120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5120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5120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512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512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51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512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51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2" grpId="0" build="p"/>
      <p:bldP spid="11" grpId="0" animBg="1"/>
      <p:bldP spid="2" grpId="0" animBg="1"/>
      <p:bldP spid="3" grpId="0" animBg="1"/>
      <p:bldP spid="4" grpId="0" animBg="1"/>
      <p:bldP spid="5" grpId="0" animBg="1"/>
      <p:bldP spid="6" grpId="0" animBg="1"/>
      <p:bldP spid="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/>
          </p:cNvSpPr>
          <p:nvPr>
            <p:ph type="title"/>
          </p:nvPr>
        </p:nvSpPr>
        <p:spPr>
          <a:xfrm>
            <a:off x="381000" y="0"/>
            <a:ext cx="8610600" cy="68580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pt-BR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程序跳转</a:t>
            </a:r>
            <a:r>
              <a:rPr lang="zh-CN" altLang="en-US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（散转）</a:t>
            </a:r>
            <a:r>
              <a:rPr lang="en-US" altLang="pt-BR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示意图</a:t>
            </a:r>
          </a:p>
        </p:txBody>
      </p:sp>
      <p:sp>
        <p:nvSpPr>
          <p:cNvPr id="52228" name="Rectangle 6"/>
          <p:cNvSpPr/>
          <p:nvPr/>
        </p:nvSpPr>
        <p:spPr>
          <a:xfrm>
            <a:off x="609600" y="685800"/>
            <a:ext cx="8458200" cy="1387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</a:pPr>
            <a:r>
              <a:rPr lang="en-US" altLang="zh-CN" sz="2800" b="1" dirty="0">
                <a:solidFill>
                  <a:srgbClr val="FF0000"/>
                </a:solidFill>
                <a:latin typeface="Arial" panose="020B0604020202020204" pitchFamily="34" charset="0"/>
              </a:rPr>
              <a:t>ADR   r3, JumpTable		; </a:t>
            </a:r>
            <a:r>
              <a:rPr lang="zh-CN" altLang="pt-BR" sz="2800" b="1" dirty="0">
                <a:solidFill>
                  <a:srgbClr val="FF0000"/>
                </a:solidFill>
                <a:latin typeface="Arial" panose="020B0604020202020204" pitchFamily="34" charset="0"/>
              </a:rPr>
              <a:t>读跳转表首地址</a:t>
            </a:r>
            <a:endParaRPr lang="en-US" altLang="zh-CN" sz="2800" b="1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eaLnBrk="0" hangingPunct="0">
              <a:lnSpc>
                <a:spcPct val="150000"/>
              </a:lnSpc>
              <a:spcBef>
                <a:spcPct val="20000"/>
              </a:spcBef>
            </a:pPr>
            <a:r>
              <a:rPr lang="en-US" altLang="zh-CN" sz="2800" b="1" dirty="0">
                <a:solidFill>
                  <a:srgbClr val="FF0000"/>
                </a:solidFill>
                <a:latin typeface="Arial" panose="020B0604020202020204" pitchFamily="34" charset="0"/>
              </a:rPr>
              <a:t>LDR   pc, [r3,r0,LSL#2]	; </a:t>
            </a:r>
            <a:r>
              <a:rPr lang="zh-CN" altLang="pt-BR" sz="2800" b="1" dirty="0">
                <a:solidFill>
                  <a:srgbClr val="FF0000"/>
                </a:solidFill>
                <a:latin typeface="Arial" panose="020B0604020202020204" pitchFamily="34" charset="0"/>
              </a:rPr>
              <a:t>查表确定跳转地址</a:t>
            </a:r>
            <a:endParaRPr lang="zh-CN" altLang="en-US" sz="2800" b="1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833"/>
          <a:stretch>
            <a:fillRect/>
          </a:stretch>
        </p:blipFill>
        <p:spPr>
          <a:xfrm>
            <a:off x="533400" y="2362200"/>
            <a:ext cx="8458200" cy="43921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2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28" grpId="0"/>
      <p:bldP spid="52228" grpId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pt-BR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例</a:t>
            </a:r>
            <a:r>
              <a:rPr lang="en-US" altLang="zh-CN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9.4</a:t>
            </a:r>
            <a:r>
              <a:rPr lang="en-US" altLang="pt-BR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在</a:t>
            </a:r>
            <a:r>
              <a:rPr lang="en-US" altLang="zh-CN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RVDS</a:t>
            </a:r>
            <a:r>
              <a:rPr lang="en-US" altLang="pt-BR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上的运行结果 </a:t>
            </a:r>
          </a:p>
        </p:txBody>
      </p:sp>
      <p:sp>
        <p:nvSpPr>
          <p:cNvPr id="4" name="左箭头 3">
            <a:hlinkClick r:id="rId3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00069"/>
            <a:ext cx="9144000" cy="42966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pt-BR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循环结构:</a:t>
            </a:r>
            <a:endParaRPr lang="en-US" altLang="zh-CN" sz="2800" dirty="0"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38400" y="76200"/>
            <a:ext cx="4572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pt-BR" sz="2800" dirty="0">
                <a:latin typeface="Comic Sans MS" panose="030F0702030302020204" pitchFamily="66" charset="0"/>
                <a:ea typeface="隶书" panose="02010509060101010101" pitchFamily="49" charset="-122"/>
                <a:sym typeface="+mn-ea"/>
              </a:rPr>
              <a:t>冒泡排序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55" y="1295400"/>
            <a:ext cx="8754745" cy="49904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/>
          </p:cNvSpPr>
          <p:nvPr>
            <p:ph idx="1"/>
          </p:nvPr>
        </p:nvSpPr>
        <p:spPr>
          <a:xfrm>
            <a:off x="533400" y="-76200"/>
            <a:ext cx="8610600" cy="6934200"/>
          </a:xfrm>
        </p:spPr>
        <p:txBody>
          <a:bodyPr vert="horz" wrap="square" lIns="0" tIns="0" rIns="0" bIns="0" anchor="t"/>
          <a:lstStyle/>
          <a:p>
            <a:pPr>
              <a:spcBef>
                <a:spcPct val="0"/>
              </a:spcBef>
              <a:buNone/>
            </a:pPr>
            <a:r>
              <a:rPr lang="en-US" altLang="zh-CN" sz="2400" dirty="0"/>
              <a:t>AREA Sort,CODE,READONLY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2400" dirty="0"/>
              <a:t>ENTRY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2400" dirty="0"/>
              <a:t>start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  	MOV r4,#0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  	LDR r6,=src	          ; </a:t>
            </a:r>
            <a:r>
              <a:rPr lang="zh-CN" altLang="en-US" sz="2400" dirty="0"/>
              <a:t>设置</a:t>
            </a:r>
            <a:r>
              <a:rPr lang="en-US" altLang="zh-CN" sz="2400" dirty="0"/>
              <a:t>R6</a:t>
            </a:r>
            <a:r>
              <a:rPr lang="zh-CN" altLang="en-US" sz="2400" dirty="0"/>
              <a:t>保存待排序数组首地址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2400" dirty="0"/>
              <a:t>  	</a:t>
            </a:r>
            <a:r>
              <a:rPr lang="en-US" altLang="zh-CN" sz="2400" dirty="0"/>
              <a:t>ADD r6,r6,#len	   ; </a:t>
            </a:r>
            <a:r>
              <a:rPr lang="zh-CN" altLang="en-US" sz="2400" dirty="0"/>
              <a:t>让</a:t>
            </a:r>
            <a:r>
              <a:rPr lang="en-US" altLang="zh-CN" sz="2400" dirty="0"/>
              <a:t>R6</a:t>
            </a:r>
            <a:r>
              <a:rPr lang="zh-CN" altLang="en-US" sz="2400" dirty="0"/>
              <a:t>保存数组中最后一个地址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outer			          ; </a:t>
            </a:r>
            <a:r>
              <a:rPr lang="zh-CN" altLang="en-US" sz="2400" dirty="0"/>
              <a:t>外循环起始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2400" dirty="0"/>
              <a:t>  	</a:t>
            </a:r>
            <a:r>
              <a:rPr lang="en-US" altLang="zh-CN" sz="2400" dirty="0"/>
              <a:t>LDR r1,=src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inner			          ; </a:t>
            </a:r>
            <a:r>
              <a:rPr lang="zh-CN" altLang="en-US" sz="2400" dirty="0"/>
              <a:t>内循环起始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2400" dirty="0"/>
              <a:t>  	</a:t>
            </a:r>
            <a:r>
              <a:rPr lang="pt-BR" altLang="zh-CN" sz="2400" dirty="0"/>
              <a:t>LDR r2,[r1]</a:t>
            </a:r>
          </a:p>
          <a:p>
            <a:pPr>
              <a:lnSpc>
                <a:spcPts val="1500"/>
              </a:lnSpc>
              <a:spcBef>
                <a:spcPct val="0"/>
              </a:spcBef>
              <a:buNone/>
            </a:pPr>
            <a:r>
              <a:rPr lang="pt-BR" altLang="zh-CN" sz="2400" dirty="0"/>
              <a:t>……</a:t>
            </a:r>
          </a:p>
          <a:p>
            <a:pPr>
              <a:lnSpc>
                <a:spcPct val="80000"/>
              </a:lnSpc>
              <a:buNone/>
            </a:pPr>
            <a:r>
              <a:rPr lang="pt-BR" altLang="zh-CN" sz="2400" dirty="0"/>
              <a:t>	</a:t>
            </a:r>
            <a:r>
              <a:rPr lang="en-US" altLang="zh-CN" sz="2400" dirty="0"/>
              <a:t>CMP r1,r6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  	BLT inner	                  ; </a:t>
            </a:r>
            <a:r>
              <a:rPr lang="zh-CN" altLang="en-US" sz="2400" dirty="0"/>
              <a:t>内循环结束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2400" dirty="0"/>
              <a:t>  	</a:t>
            </a:r>
            <a:r>
              <a:rPr lang="pt-BR" altLang="zh-CN" sz="2400" dirty="0"/>
              <a:t>ADD r4,r4,#4</a:t>
            </a:r>
          </a:p>
          <a:p>
            <a:pPr>
              <a:lnSpc>
                <a:spcPts val="1500"/>
              </a:lnSpc>
              <a:spcBef>
                <a:spcPct val="0"/>
              </a:spcBef>
              <a:buNone/>
            </a:pPr>
            <a:r>
              <a:rPr lang="en-US" altLang="zh-CN" sz="2400" dirty="0"/>
              <a:t>……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	BLE outer		         ; </a:t>
            </a:r>
            <a:r>
              <a:rPr lang="zh-CN" altLang="en-US" sz="2400" dirty="0"/>
              <a:t>外循环结束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AREA Array,DATA,READWRITE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src 	DCD 2,4,10,8,14,1,20	 ; </a:t>
            </a:r>
            <a:r>
              <a:rPr lang="zh-CN" altLang="en-US" sz="2400" dirty="0"/>
              <a:t>初始化待排序数组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len 		EQU 7*4			 ; </a:t>
            </a:r>
            <a:r>
              <a:rPr lang="zh-CN" altLang="en-US" sz="2400" dirty="0"/>
              <a:t>初始化数组长度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END</a:t>
            </a:r>
            <a:endParaRPr lang="zh-CN" altLang="en-US" sz="2400" dirty="0"/>
          </a:p>
        </p:txBody>
      </p:sp>
      <p:sp>
        <p:nvSpPr>
          <p:cNvPr id="11" name="圆角矩形 10"/>
          <p:cNvSpPr/>
          <p:nvPr/>
        </p:nvSpPr>
        <p:spPr>
          <a:xfrm>
            <a:off x="533400" y="2895600"/>
            <a:ext cx="6697663" cy="1512888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00206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r"/>
            <a:r>
              <a:rPr lang="zh-CN" altLang="en-US" sz="3200" b="1" dirty="0">
                <a:solidFill>
                  <a:srgbClr val="002060"/>
                </a:solidFill>
                <a:latin typeface="Comic Sans MS" panose="030F0702030302020204" pitchFamily="66" charset="0"/>
              </a:rPr>
              <a:t>内循环  </a:t>
            </a:r>
            <a:r>
              <a:rPr lang="zh-CN" altLang="en-US" sz="3200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                                </a:t>
            </a:r>
          </a:p>
        </p:txBody>
      </p:sp>
      <p:sp>
        <p:nvSpPr>
          <p:cNvPr id="2" name="圆角矩形 10"/>
          <p:cNvSpPr/>
          <p:nvPr/>
        </p:nvSpPr>
        <p:spPr>
          <a:xfrm>
            <a:off x="457200" y="2438400"/>
            <a:ext cx="6985000" cy="3024188"/>
          </a:xfrm>
          <a:prstGeom prst="roundRect">
            <a:avLst>
              <a:gd name="adj" fmla="val 10972"/>
            </a:avLst>
          </a:prstGeom>
          <a:noFill/>
          <a:ln w="38100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r"/>
            <a:endParaRPr lang="zh-CN" altLang="en-US" sz="3200" dirty="0">
              <a:solidFill>
                <a:schemeClr val="bg2"/>
              </a:solidFill>
              <a:latin typeface="Comic Sans MS" panose="030F0702030302020204" pitchFamily="66" charset="0"/>
            </a:endParaRPr>
          </a:p>
          <a:p>
            <a:pPr algn="r"/>
            <a:endParaRPr lang="zh-CN" altLang="en-US" sz="3200" dirty="0">
              <a:solidFill>
                <a:schemeClr val="bg2"/>
              </a:solidFill>
              <a:latin typeface="Comic Sans MS" panose="030F0702030302020204" pitchFamily="66" charset="0"/>
            </a:endParaRPr>
          </a:p>
          <a:p>
            <a:pPr algn="r"/>
            <a:endParaRPr lang="zh-CN" altLang="en-US" sz="3200" dirty="0">
              <a:solidFill>
                <a:schemeClr val="bg2"/>
              </a:solidFill>
              <a:latin typeface="Comic Sans MS" panose="030F0702030302020204" pitchFamily="66" charset="0"/>
            </a:endParaRPr>
          </a:p>
          <a:p>
            <a:pPr algn="r"/>
            <a:r>
              <a:rPr lang="zh-CN" altLang="en-US" sz="3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外循环      </a:t>
            </a:r>
            <a:r>
              <a:rPr lang="zh-CN" altLang="en-US" sz="3200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                      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5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5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5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5298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52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529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529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52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52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552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52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552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5529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552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5529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5529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5529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5529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5529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5529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298" grpId="0" build="p"/>
      <p:bldP spid="11" grpId="0" animBg="1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684213" y="142875"/>
            <a:ext cx="7772400" cy="6032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符号定义伪指令 </a:t>
            </a:r>
          </a:p>
        </p:txBody>
      </p:sp>
      <p:grpSp>
        <p:nvGrpSpPr>
          <p:cNvPr id="2" name="Group 5"/>
          <p:cNvGrpSpPr/>
          <p:nvPr/>
        </p:nvGrpSpPr>
        <p:grpSpPr>
          <a:xfrm>
            <a:off x="179388" y="857250"/>
            <a:ext cx="8820150" cy="5732463"/>
            <a:chOff x="-3" y="400"/>
            <a:chExt cx="3616" cy="6625"/>
          </a:xfrm>
        </p:grpSpPr>
        <p:grpSp>
          <p:nvGrpSpPr>
            <p:cNvPr id="15370" name="Group 6"/>
            <p:cNvGrpSpPr/>
            <p:nvPr/>
          </p:nvGrpSpPr>
          <p:grpSpPr>
            <a:xfrm>
              <a:off x="0" y="403"/>
              <a:ext cx="3610" cy="6619"/>
              <a:chOff x="0" y="403"/>
              <a:chExt cx="3610" cy="6619"/>
            </a:xfrm>
          </p:grpSpPr>
          <p:grpSp>
            <p:nvGrpSpPr>
              <p:cNvPr id="15372" name="Group 7"/>
              <p:cNvGrpSpPr/>
              <p:nvPr/>
            </p:nvGrpSpPr>
            <p:grpSpPr>
              <a:xfrm>
                <a:off x="0" y="403"/>
                <a:ext cx="765" cy="403"/>
                <a:chOff x="0" y="403"/>
                <a:chExt cx="765" cy="403"/>
              </a:xfrm>
            </p:grpSpPr>
            <p:sp>
              <p:nvSpPr>
                <p:cNvPr id="15472" name="Rectangle 8"/>
                <p:cNvSpPr/>
                <p:nvPr/>
              </p:nvSpPr>
              <p:spPr>
                <a:xfrm>
                  <a:off x="43" y="403"/>
                  <a:ext cx="679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zh-CN" altLang="en-US" sz="2000" b="1" dirty="0">
                      <a:latin typeface="Times New Roman" panose="02020603050405020304" pitchFamily="18" charset="0"/>
                    </a:rPr>
                    <a:t>符号类型</a:t>
                  </a:r>
                </a:p>
                <a:p>
                  <a:pPr algn="ctr" eaLnBrk="0" hangingPunct="0"/>
                  <a:endParaRPr lang="zh-CN" altLang="en-US" sz="20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73" name="Rectangle 9"/>
                <p:cNvSpPr/>
                <p:nvPr/>
              </p:nvSpPr>
              <p:spPr>
                <a:xfrm>
                  <a:off x="0" y="403"/>
                  <a:ext cx="765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73" name="Group 10"/>
              <p:cNvGrpSpPr/>
              <p:nvPr/>
            </p:nvGrpSpPr>
            <p:grpSpPr>
              <a:xfrm>
                <a:off x="765" y="403"/>
                <a:ext cx="868" cy="403"/>
                <a:chOff x="765" y="403"/>
                <a:chExt cx="868" cy="403"/>
              </a:xfrm>
            </p:grpSpPr>
            <p:sp>
              <p:nvSpPr>
                <p:cNvPr id="15470" name="Rectangle 11"/>
                <p:cNvSpPr/>
                <p:nvPr/>
              </p:nvSpPr>
              <p:spPr>
                <a:xfrm>
                  <a:off x="808" y="403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zh-CN" altLang="en-US" sz="2000" b="1" dirty="0">
                      <a:latin typeface="Times New Roman" panose="02020603050405020304" pitchFamily="18" charset="0"/>
                    </a:rPr>
                    <a:t>指示符</a:t>
                  </a:r>
                </a:p>
                <a:p>
                  <a:pPr algn="ctr"/>
                  <a:endParaRPr lang="zh-CN" altLang="en-US" sz="20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15471" name="Rectangle 12"/>
                <p:cNvSpPr/>
                <p:nvPr/>
              </p:nvSpPr>
              <p:spPr>
                <a:xfrm>
                  <a:off x="765" y="403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74" name="Group 13"/>
              <p:cNvGrpSpPr/>
              <p:nvPr/>
            </p:nvGrpSpPr>
            <p:grpSpPr>
              <a:xfrm>
                <a:off x="1633" y="403"/>
                <a:ext cx="1977" cy="403"/>
                <a:chOff x="1633" y="403"/>
                <a:chExt cx="1977" cy="403"/>
              </a:xfrm>
            </p:grpSpPr>
            <p:sp>
              <p:nvSpPr>
                <p:cNvPr id="15468" name="Rectangle 14"/>
                <p:cNvSpPr/>
                <p:nvPr/>
              </p:nvSpPr>
              <p:spPr>
                <a:xfrm>
                  <a:off x="1676" y="403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zh-CN" altLang="en-US" sz="2000" b="1" dirty="0">
                      <a:latin typeface="Times New Roman" panose="02020603050405020304" pitchFamily="18" charset="0"/>
                    </a:rPr>
                    <a:t>功能</a:t>
                  </a:r>
                </a:p>
                <a:p>
                  <a:pPr algn="ctr" eaLnBrk="0" hangingPunct="0"/>
                  <a:endParaRPr lang="zh-CN" altLang="en-US" sz="20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15469" name="Rectangle 15"/>
                <p:cNvSpPr/>
                <p:nvPr/>
              </p:nvSpPr>
              <p:spPr>
                <a:xfrm>
                  <a:off x="1633" y="403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75" name="Group 16"/>
              <p:cNvGrpSpPr/>
              <p:nvPr/>
            </p:nvGrpSpPr>
            <p:grpSpPr>
              <a:xfrm>
                <a:off x="0" y="806"/>
                <a:ext cx="765" cy="6216"/>
                <a:chOff x="0" y="806"/>
                <a:chExt cx="765" cy="6216"/>
              </a:xfrm>
            </p:grpSpPr>
            <p:sp>
              <p:nvSpPr>
                <p:cNvPr id="15466" name="Rectangle 17"/>
                <p:cNvSpPr/>
                <p:nvPr/>
              </p:nvSpPr>
              <p:spPr>
                <a:xfrm>
                  <a:off x="43" y="806"/>
                  <a:ext cx="679" cy="6216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 </a:t>
                  </a:r>
                  <a:endParaRPr lang="zh-CN" altLang="en-US" sz="1400" b="1" dirty="0">
                    <a:latin typeface="Arial" panose="020B0604020202020204" pitchFamily="34" charset="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 </a:t>
                  </a:r>
                  <a:endParaRPr lang="zh-CN" altLang="en-US" sz="1400" b="1" dirty="0">
                    <a:latin typeface="Arial" panose="020B0604020202020204" pitchFamily="34" charset="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 </a:t>
                  </a:r>
                  <a:endParaRPr lang="zh-CN" altLang="en-US" sz="1400" b="1" dirty="0">
                    <a:latin typeface="Arial" panose="020B0604020202020204" pitchFamily="34" charset="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 </a:t>
                  </a:r>
                  <a:endParaRPr lang="zh-CN" altLang="en-US" sz="1400" b="1" dirty="0">
                    <a:latin typeface="Arial" panose="020B0604020202020204" pitchFamily="34" charset="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 </a:t>
                  </a:r>
                  <a:endParaRPr lang="zh-CN" altLang="en-US" sz="1400" b="1" dirty="0">
                    <a:latin typeface="Arial" panose="020B0604020202020204" pitchFamily="34" charset="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 </a:t>
                  </a:r>
                  <a:endParaRPr lang="zh-CN" altLang="en-US" sz="1400" b="1" dirty="0">
                    <a:latin typeface="Arial" panose="020B0604020202020204" pitchFamily="34" charset="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 </a:t>
                  </a:r>
                  <a:endParaRPr lang="zh-CN" altLang="en-US" sz="1400" b="1" dirty="0">
                    <a:latin typeface="Arial" panose="020B0604020202020204" pitchFamily="34" charset="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 </a:t>
                  </a:r>
                  <a:endParaRPr lang="zh-CN" altLang="en-US" sz="1400" b="1" dirty="0">
                    <a:latin typeface="Arial" panose="020B0604020202020204" pitchFamily="34" charset="0"/>
                  </a:endParaRPr>
                </a:p>
                <a:p>
                  <a:pPr algn="ctr" eaLnBrk="0" hangingPunct="0"/>
                  <a:r>
                    <a:rPr lang="zh-CN" altLang="en-US" sz="2400" b="1" dirty="0">
                      <a:latin typeface="Times New Roman" panose="02020603050405020304" pitchFamily="18" charset="0"/>
                    </a:rPr>
                    <a:t>符号定义</a:t>
                  </a:r>
                </a:p>
                <a:p>
                  <a:pPr algn="ctr" eaLnBrk="0" hangingPunct="0"/>
                  <a:r>
                    <a:rPr lang="zh-CN" altLang="en-US" sz="2400" b="1" dirty="0">
                      <a:latin typeface="Times New Roman" panose="02020603050405020304" pitchFamily="18" charset="0"/>
                    </a:rPr>
                    <a:t>伪指令</a:t>
                  </a:r>
                </a:p>
                <a:p>
                  <a:pPr algn="ctr" eaLnBrk="0" hangingPunct="0"/>
                  <a:endParaRPr lang="zh-CN" altLang="en-US" sz="14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67" name="Rectangle 18"/>
                <p:cNvSpPr/>
                <p:nvPr/>
              </p:nvSpPr>
              <p:spPr>
                <a:xfrm>
                  <a:off x="0" y="806"/>
                  <a:ext cx="765" cy="6216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76" name="Group 19"/>
              <p:cNvGrpSpPr/>
              <p:nvPr/>
            </p:nvGrpSpPr>
            <p:grpSpPr>
              <a:xfrm>
                <a:off x="765" y="806"/>
                <a:ext cx="868" cy="403"/>
                <a:chOff x="765" y="806"/>
                <a:chExt cx="868" cy="403"/>
              </a:xfrm>
            </p:grpSpPr>
            <p:sp>
              <p:nvSpPr>
                <p:cNvPr id="15464" name="Rectangle 20"/>
                <p:cNvSpPr/>
                <p:nvPr/>
              </p:nvSpPr>
              <p:spPr>
                <a:xfrm>
                  <a:off x="808" y="806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GBLA</a:t>
                  </a:r>
                </a:p>
                <a:p>
                  <a:pPr algn="ctr" eaLnBrk="0" hangingPunct="0"/>
                  <a:endParaRPr lang="zh-CN" altLang="en-US" sz="16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65" name="Rectangle 21"/>
                <p:cNvSpPr/>
                <p:nvPr/>
              </p:nvSpPr>
              <p:spPr>
                <a:xfrm>
                  <a:off x="765" y="806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77" name="Group 22"/>
              <p:cNvGrpSpPr/>
              <p:nvPr/>
            </p:nvGrpSpPr>
            <p:grpSpPr>
              <a:xfrm>
                <a:off x="1633" y="806"/>
                <a:ext cx="1977" cy="403"/>
                <a:chOff x="1633" y="806"/>
                <a:chExt cx="1977" cy="403"/>
              </a:xfrm>
            </p:grpSpPr>
            <p:sp>
              <p:nvSpPr>
                <p:cNvPr id="15462" name="Rectangle 23"/>
                <p:cNvSpPr/>
                <p:nvPr/>
              </p:nvSpPr>
              <p:spPr>
                <a:xfrm>
                  <a:off x="1676" y="806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声明和初始化一个全局算术变量，初始值为</a:t>
                  </a:r>
                  <a:r>
                    <a:rPr lang="en-US" altLang="zh-CN" sz="1400" b="1" dirty="0">
                      <a:latin typeface="Times New Roman" panose="02020603050405020304" pitchFamily="18" charset="0"/>
                    </a:rPr>
                    <a:t>0</a:t>
                  </a:r>
                  <a:endParaRPr lang="en-US" altLang="zh-CN" sz="1400" b="1" dirty="0">
                    <a:latin typeface="Arial" panose="020B0604020202020204" pitchFamily="34" charset="0"/>
                  </a:endParaRPr>
                </a:p>
                <a:p>
                  <a:pPr algn="just" eaLnBrk="0" hangingPunct="0"/>
                  <a:endParaRPr lang="zh-CN" altLang="en-US" sz="14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63" name="Rectangle 24"/>
                <p:cNvSpPr/>
                <p:nvPr/>
              </p:nvSpPr>
              <p:spPr>
                <a:xfrm>
                  <a:off x="1633" y="806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78" name="Group 25"/>
              <p:cNvGrpSpPr/>
              <p:nvPr/>
            </p:nvGrpSpPr>
            <p:grpSpPr>
              <a:xfrm>
                <a:off x="765" y="1209"/>
                <a:ext cx="868" cy="403"/>
                <a:chOff x="765" y="1209"/>
                <a:chExt cx="868" cy="403"/>
              </a:xfrm>
            </p:grpSpPr>
            <p:sp>
              <p:nvSpPr>
                <p:cNvPr id="15460" name="Rectangle 26"/>
                <p:cNvSpPr/>
                <p:nvPr/>
              </p:nvSpPr>
              <p:spPr>
                <a:xfrm>
                  <a:off x="808" y="1209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GBLL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61" name="Rectangle 27"/>
                <p:cNvSpPr/>
                <p:nvPr/>
              </p:nvSpPr>
              <p:spPr>
                <a:xfrm>
                  <a:off x="765" y="1209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79" name="Group 28"/>
              <p:cNvGrpSpPr/>
              <p:nvPr/>
            </p:nvGrpSpPr>
            <p:grpSpPr>
              <a:xfrm>
                <a:off x="1633" y="1209"/>
                <a:ext cx="1977" cy="403"/>
                <a:chOff x="1633" y="1209"/>
                <a:chExt cx="1977" cy="403"/>
              </a:xfrm>
            </p:grpSpPr>
            <p:sp>
              <p:nvSpPr>
                <p:cNvPr id="15458" name="Rectangle 29"/>
                <p:cNvSpPr/>
                <p:nvPr/>
              </p:nvSpPr>
              <p:spPr>
                <a:xfrm>
                  <a:off x="1676" y="1209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声明和初始化一个全局逻辑变量，初始值为</a:t>
                  </a:r>
                  <a:r>
                    <a:rPr lang="en-US" altLang="zh-CN" sz="1400" b="1" dirty="0">
                      <a:latin typeface="Times New Roman" panose="02020603050405020304" pitchFamily="18" charset="0"/>
                    </a:rPr>
                    <a:t>{FALSE}</a:t>
                  </a:r>
                </a:p>
                <a:p>
                  <a:pPr algn="just"/>
                  <a:endParaRPr lang="zh-CN" altLang="en-US" sz="14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15459" name="Rectangle 30"/>
                <p:cNvSpPr/>
                <p:nvPr/>
              </p:nvSpPr>
              <p:spPr>
                <a:xfrm>
                  <a:off x="1633" y="1209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0" name="Group 31"/>
              <p:cNvGrpSpPr/>
              <p:nvPr/>
            </p:nvGrpSpPr>
            <p:grpSpPr>
              <a:xfrm>
                <a:off x="765" y="1612"/>
                <a:ext cx="868" cy="403"/>
                <a:chOff x="765" y="1612"/>
                <a:chExt cx="868" cy="403"/>
              </a:xfrm>
            </p:grpSpPr>
            <p:sp>
              <p:nvSpPr>
                <p:cNvPr id="15456" name="Rectangle 32"/>
                <p:cNvSpPr/>
                <p:nvPr/>
              </p:nvSpPr>
              <p:spPr>
                <a:xfrm>
                  <a:off x="808" y="1612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GBLS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57" name="Rectangle 33"/>
                <p:cNvSpPr/>
                <p:nvPr/>
              </p:nvSpPr>
              <p:spPr>
                <a:xfrm>
                  <a:off x="765" y="1612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1" name="Group 34"/>
              <p:cNvGrpSpPr/>
              <p:nvPr/>
            </p:nvGrpSpPr>
            <p:grpSpPr>
              <a:xfrm>
                <a:off x="1633" y="1612"/>
                <a:ext cx="1977" cy="403"/>
                <a:chOff x="1633" y="1612"/>
                <a:chExt cx="1977" cy="403"/>
              </a:xfrm>
            </p:grpSpPr>
            <p:sp>
              <p:nvSpPr>
                <p:cNvPr id="15454" name="Rectangle 35"/>
                <p:cNvSpPr/>
                <p:nvPr/>
              </p:nvSpPr>
              <p:spPr>
                <a:xfrm>
                  <a:off x="1676" y="1612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声明和初始化一个全局字符串变量，初始值为空</a:t>
                  </a:r>
                </a:p>
                <a:p>
                  <a:pPr algn="just" eaLnBrk="0" hangingPunct="0"/>
                  <a:endParaRPr lang="zh-CN" altLang="en-US" sz="14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15455" name="Rectangle 36"/>
                <p:cNvSpPr/>
                <p:nvPr/>
              </p:nvSpPr>
              <p:spPr>
                <a:xfrm>
                  <a:off x="1633" y="1612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2" name="Group 37"/>
              <p:cNvGrpSpPr/>
              <p:nvPr/>
            </p:nvGrpSpPr>
            <p:grpSpPr>
              <a:xfrm>
                <a:off x="765" y="2015"/>
                <a:ext cx="868" cy="460"/>
                <a:chOff x="765" y="2015"/>
                <a:chExt cx="868" cy="460"/>
              </a:xfrm>
            </p:grpSpPr>
            <p:sp>
              <p:nvSpPr>
                <p:cNvPr id="15452" name="Rectangle 38"/>
                <p:cNvSpPr/>
                <p:nvPr/>
              </p:nvSpPr>
              <p:spPr>
                <a:xfrm>
                  <a:off x="808" y="2015"/>
                  <a:ext cx="782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LCLA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53" name="Rectangle 39"/>
                <p:cNvSpPr/>
                <p:nvPr/>
              </p:nvSpPr>
              <p:spPr>
                <a:xfrm>
                  <a:off x="765" y="2015"/>
                  <a:ext cx="868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3" name="Group 40"/>
              <p:cNvGrpSpPr/>
              <p:nvPr/>
            </p:nvGrpSpPr>
            <p:grpSpPr>
              <a:xfrm>
                <a:off x="1633" y="2012"/>
                <a:ext cx="1977" cy="463"/>
                <a:chOff x="1633" y="2012"/>
                <a:chExt cx="1977" cy="463"/>
              </a:xfrm>
            </p:grpSpPr>
            <p:sp>
              <p:nvSpPr>
                <p:cNvPr id="15450" name="Rectangle 41"/>
                <p:cNvSpPr/>
                <p:nvPr/>
              </p:nvSpPr>
              <p:spPr>
                <a:xfrm>
                  <a:off x="1676" y="2012"/>
                  <a:ext cx="1891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200" b="1" dirty="0">
                      <a:latin typeface="Times New Roman" panose="02020603050405020304" pitchFamily="18" charset="0"/>
                    </a:rPr>
                    <a:t>声明和初始化一个局部算术变量，初始值为</a:t>
                  </a:r>
                  <a:r>
                    <a:rPr lang="en-US" altLang="zh-CN" sz="1200" b="1" dirty="0">
                      <a:latin typeface="Times New Roman" panose="02020603050405020304" pitchFamily="18" charset="0"/>
                    </a:rPr>
                    <a:t>0</a:t>
                  </a:r>
                  <a:r>
                    <a:rPr lang="zh-CN" altLang="en-US" sz="1200" b="1" dirty="0">
                      <a:latin typeface="Times New Roman" panose="02020603050405020304" pitchFamily="18" charset="0"/>
                    </a:rPr>
                    <a:t>。局部算术变量只能在宏中进行声明。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51" name="Rectangle 42"/>
                <p:cNvSpPr/>
                <p:nvPr/>
              </p:nvSpPr>
              <p:spPr>
                <a:xfrm>
                  <a:off x="1633" y="2015"/>
                  <a:ext cx="1977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4" name="Group 43"/>
              <p:cNvGrpSpPr/>
              <p:nvPr/>
            </p:nvGrpSpPr>
            <p:grpSpPr>
              <a:xfrm>
                <a:off x="765" y="2475"/>
                <a:ext cx="868" cy="460"/>
                <a:chOff x="765" y="2475"/>
                <a:chExt cx="868" cy="460"/>
              </a:xfrm>
            </p:grpSpPr>
            <p:sp>
              <p:nvSpPr>
                <p:cNvPr id="15448" name="Rectangle 44"/>
                <p:cNvSpPr/>
                <p:nvPr/>
              </p:nvSpPr>
              <p:spPr>
                <a:xfrm>
                  <a:off x="808" y="2475"/>
                  <a:ext cx="782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LCLL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49" name="Rectangle 45"/>
                <p:cNvSpPr/>
                <p:nvPr/>
              </p:nvSpPr>
              <p:spPr>
                <a:xfrm>
                  <a:off x="765" y="2475"/>
                  <a:ext cx="868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5" name="Group 46"/>
              <p:cNvGrpSpPr/>
              <p:nvPr/>
            </p:nvGrpSpPr>
            <p:grpSpPr>
              <a:xfrm>
                <a:off x="1633" y="2475"/>
                <a:ext cx="1977" cy="460"/>
                <a:chOff x="1633" y="2475"/>
                <a:chExt cx="1977" cy="460"/>
              </a:xfrm>
            </p:grpSpPr>
            <p:sp>
              <p:nvSpPr>
                <p:cNvPr id="15446" name="Rectangle 47"/>
                <p:cNvSpPr/>
                <p:nvPr/>
              </p:nvSpPr>
              <p:spPr>
                <a:xfrm>
                  <a:off x="1676" y="2475"/>
                  <a:ext cx="1891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200" b="1" dirty="0">
                      <a:latin typeface="Times New Roman" panose="02020603050405020304" pitchFamily="18" charset="0"/>
                    </a:rPr>
                    <a:t>声明和初始化一个局部逻辑变量，初始值为</a:t>
                  </a:r>
                  <a:r>
                    <a:rPr lang="en-US" altLang="zh-CN" sz="1200" b="1" dirty="0">
                      <a:latin typeface="Times New Roman" panose="02020603050405020304" pitchFamily="18" charset="0"/>
                    </a:rPr>
                    <a:t>{FALSE}</a:t>
                  </a:r>
                  <a:r>
                    <a:rPr lang="zh-CN" altLang="en-US" sz="1200" b="1" dirty="0">
                      <a:latin typeface="Times New Roman" panose="02020603050405020304" pitchFamily="18" charset="0"/>
                    </a:rPr>
                    <a:t>。局部逻辑变量只能在宏中进行声明。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47" name="Rectangle 48"/>
                <p:cNvSpPr/>
                <p:nvPr/>
              </p:nvSpPr>
              <p:spPr>
                <a:xfrm>
                  <a:off x="1633" y="2475"/>
                  <a:ext cx="1977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6" name="Group 49"/>
              <p:cNvGrpSpPr/>
              <p:nvPr/>
            </p:nvGrpSpPr>
            <p:grpSpPr>
              <a:xfrm>
                <a:off x="765" y="2935"/>
                <a:ext cx="868" cy="460"/>
                <a:chOff x="765" y="2935"/>
                <a:chExt cx="868" cy="460"/>
              </a:xfrm>
            </p:grpSpPr>
            <p:sp>
              <p:nvSpPr>
                <p:cNvPr id="15444" name="Rectangle 50"/>
                <p:cNvSpPr/>
                <p:nvPr/>
              </p:nvSpPr>
              <p:spPr>
                <a:xfrm>
                  <a:off x="808" y="2935"/>
                  <a:ext cx="782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LCLS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45" name="Rectangle 51"/>
                <p:cNvSpPr/>
                <p:nvPr/>
              </p:nvSpPr>
              <p:spPr>
                <a:xfrm>
                  <a:off x="765" y="2935"/>
                  <a:ext cx="868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7" name="Group 52"/>
              <p:cNvGrpSpPr/>
              <p:nvPr/>
            </p:nvGrpSpPr>
            <p:grpSpPr>
              <a:xfrm>
                <a:off x="1633" y="2935"/>
                <a:ext cx="1977" cy="460"/>
                <a:chOff x="1633" y="2935"/>
                <a:chExt cx="1977" cy="460"/>
              </a:xfrm>
            </p:grpSpPr>
            <p:sp>
              <p:nvSpPr>
                <p:cNvPr id="15442" name="Rectangle 53"/>
                <p:cNvSpPr/>
                <p:nvPr/>
              </p:nvSpPr>
              <p:spPr>
                <a:xfrm>
                  <a:off x="1676" y="2935"/>
                  <a:ext cx="1891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200" b="1" dirty="0">
                      <a:latin typeface="Times New Roman" panose="02020603050405020304" pitchFamily="18" charset="0"/>
                    </a:rPr>
                    <a:t>声明和初始化一个局部字符串变量，初始值为空。局部字符串变量只能在宏中进行声明。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43" name="Rectangle 54"/>
                <p:cNvSpPr/>
                <p:nvPr/>
              </p:nvSpPr>
              <p:spPr>
                <a:xfrm>
                  <a:off x="1633" y="2935"/>
                  <a:ext cx="1977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8" name="Group 55"/>
              <p:cNvGrpSpPr/>
              <p:nvPr/>
            </p:nvGrpSpPr>
            <p:grpSpPr>
              <a:xfrm>
                <a:off x="765" y="3395"/>
                <a:ext cx="868" cy="403"/>
                <a:chOff x="765" y="3395"/>
                <a:chExt cx="868" cy="403"/>
              </a:xfrm>
            </p:grpSpPr>
            <p:sp>
              <p:nvSpPr>
                <p:cNvPr id="15440" name="Rectangle 56"/>
                <p:cNvSpPr/>
                <p:nvPr/>
              </p:nvSpPr>
              <p:spPr>
                <a:xfrm>
                  <a:off x="808" y="3395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SETA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41" name="Rectangle 57"/>
                <p:cNvSpPr/>
                <p:nvPr/>
              </p:nvSpPr>
              <p:spPr>
                <a:xfrm>
                  <a:off x="765" y="3395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89" name="Group 58"/>
              <p:cNvGrpSpPr/>
              <p:nvPr/>
            </p:nvGrpSpPr>
            <p:grpSpPr>
              <a:xfrm>
                <a:off x="1633" y="3395"/>
                <a:ext cx="1977" cy="403"/>
                <a:chOff x="1633" y="3395"/>
                <a:chExt cx="1977" cy="403"/>
              </a:xfrm>
            </p:grpSpPr>
            <p:sp>
              <p:nvSpPr>
                <p:cNvPr id="15438" name="Rectangle 59"/>
                <p:cNvSpPr/>
                <p:nvPr/>
              </p:nvSpPr>
              <p:spPr>
                <a:xfrm>
                  <a:off x="1676" y="3395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给一个局部或全局算术变量</a:t>
                  </a:r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置值</a:t>
                  </a:r>
                  <a:endParaRPr lang="zh-CN" altLang="en-US" sz="1400" b="1" dirty="0">
                    <a:latin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39" name="Rectangle 60"/>
                <p:cNvSpPr/>
                <p:nvPr/>
              </p:nvSpPr>
              <p:spPr>
                <a:xfrm>
                  <a:off x="1633" y="3395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0" name="Group 61"/>
              <p:cNvGrpSpPr/>
              <p:nvPr/>
            </p:nvGrpSpPr>
            <p:grpSpPr>
              <a:xfrm>
                <a:off x="765" y="3798"/>
                <a:ext cx="868" cy="403"/>
                <a:chOff x="765" y="3798"/>
                <a:chExt cx="868" cy="403"/>
              </a:xfrm>
            </p:grpSpPr>
            <p:sp>
              <p:nvSpPr>
                <p:cNvPr id="15436" name="Rectangle 62"/>
                <p:cNvSpPr/>
                <p:nvPr/>
              </p:nvSpPr>
              <p:spPr>
                <a:xfrm>
                  <a:off x="808" y="3798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SETL</a:t>
                  </a:r>
                </a:p>
                <a:p>
                  <a:pPr algn="ctr"/>
                  <a:endParaRPr lang="zh-CN" altLang="en-US" sz="1600" b="1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5437" name="Rectangle 63"/>
                <p:cNvSpPr/>
                <p:nvPr/>
              </p:nvSpPr>
              <p:spPr>
                <a:xfrm>
                  <a:off x="765" y="3798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1" name="Group 64"/>
              <p:cNvGrpSpPr/>
              <p:nvPr/>
            </p:nvGrpSpPr>
            <p:grpSpPr>
              <a:xfrm>
                <a:off x="1633" y="3798"/>
                <a:ext cx="1977" cy="403"/>
                <a:chOff x="1633" y="3798"/>
                <a:chExt cx="1977" cy="403"/>
              </a:xfrm>
            </p:grpSpPr>
            <p:sp>
              <p:nvSpPr>
                <p:cNvPr id="15434" name="Rectangle 65"/>
                <p:cNvSpPr/>
                <p:nvPr/>
              </p:nvSpPr>
              <p:spPr>
                <a:xfrm>
                  <a:off x="1676" y="3798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给一个局部或全局逻辑变量置值</a:t>
                  </a:r>
                </a:p>
                <a:p>
                  <a:pPr algn="just" eaLnBrk="0" hangingPunct="0"/>
                  <a:endParaRPr lang="zh-CN" altLang="en-US" sz="14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15435" name="Rectangle 66"/>
                <p:cNvSpPr/>
                <p:nvPr/>
              </p:nvSpPr>
              <p:spPr>
                <a:xfrm>
                  <a:off x="1633" y="3798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2" name="Group 67"/>
              <p:cNvGrpSpPr/>
              <p:nvPr/>
            </p:nvGrpSpPr>
            <p:grpSpPr>
              <a:xfrm>
                <a:off x="765" y="4201"/>
                <a:ext cx="868" cy="403"/>
                <a:chOff x="765" y="4201"/>
                <a:chExt cx="868" cy="403"/>
              </a:xfrm>
            </p:grpSpPr>
            <p:sp>
              <p:nvSpPr>
                <p:cNvPr id="15432" name="Rectangle 68"/>
                <p:cNvSpPr/>
                <p:nvPr/>
              </p:nvSpPr>
              <p:spPr>
                <a:xfrm>
                  <a:off x="808" y="4201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SETS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33" name="Rectangle 69"/>
                <p:cNvSpPr/>
                <p:nvPr/>
              </p:nvSpPr>
              <p:spPr>
                <a:xfrm>
                  <a:off x="765" y="4201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3" name="Group 70"/>
              <p:cNvGrpSpPr/>
              <p:nvPr/>
            </p:nvGrpSpPr>
            <p:grpSpPr>
              <a:xfrm>
                <a:off x="1633" y="4201"/>
                <a:ext cx="1977" cy="403"/>
                <a:chOff x="1633" y="4201"/>
                <a:chExt cx="1977" cy="403"/>
              </a:xfrm>
            </p:grpSpPr>
            <p:sp>
              <p:nvSpPr>
                <p:cNvPr id="15430" name="Rectangle 71"/>
                <p:cNvSpPr/>
                <p:nvPr/>
              </p:nvSpPr>
              <p:spPr>
                <a:xfrm>
                  <a:off x="1676" y="4201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给一个局部或全局字符串变量置值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31" name="Rectangle 72"/>
                <p:cNvSpPr/>
                <p:nvPr/>
              </p:nvSpPr>
              <p:spPr>
                <a:xfrm>
                  <a:off x="1633" y="4201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4" name="Group 73"/>
              <p:cNvGrpSpPr/>
              <p:nvPr/>
            </p:nvGrpSpPr>
            <p:grpSpPr>
              <a:xfrm>
                <a:off x="765" y="4604"/>
                <a:ext cx="868" cy="403"/>
                <a:chOff x="765" y="4604"/>
                <a:chExt cx="868" cy="403"/>
              </a:xfrm>
            </p:grpSpPr>
            <p:sp>
              <p:nvSpPr>
                <p:cNvPr id="15428" name="Rectangle 74"/>
                <p:cNvSpPr/>
                <p:nvPr/>
              </p:nvSpPr>
              <p:spPr>
                <a:xfrm>
                  <a:off x="808" y="4604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RLIST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29" name="Rectangle 75"/>
                <p:cNvSpPr/>
                <p:nvPr/>
              </p:nvSpPr>
              <p:spPr>
                <a:xfrm>
                  <a:off x="765" y="4604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5" name="Group 76"/>
              <p:cNvGrpSpPr/>
              <p:nvPr/>
            </p:nvGrpSpPr>
            <p:grpSpPr>
              <a:xfrm>
                <a:off x="1633" y="4604"/>
                <a:ext cx="1977" cy="403"/>
                <a:chOff x="1633" y="4604"/>
                <a:chExt cx="1977" cy="403"/>
              </a:xfrm>
            </p:grpSpPr>
            <p:sp>
              <p:nvSpPr>
                <p:cNvPr id="15426" name="Rectangle 77"/>
                <p:cNvSpPr/>
                <p:nvPr/>
              </p:nvSpPr>
              <p:spPr>
                <a:xfrm>
                  <a:off x="1676" y="4604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给寄存器集</a:t>
                  </a:r>
                  <a:r>
                    <a:rPr lang="zh-CN" altLang="en-US" sz="1600" b="1" dirty="0">
                      <a:latin typeface="Times New Roman" panose="02020603050405020304" pitchFamily="18" charset="0"/>
                    </a:rPr>
                    <a:t>命名</a:t>
                  </a:r>
                  <a:endParaRPr lang="zh-CN" altLang="en-US" sz="1400" b="1" dirty="0">
                    <a:latin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27" name="Rectangle 78"/>
                <p:cNvSpPr/>
                <p:nvPr/>
              </p:nvSpPr>
              <p:spPr>
                <a:xfrm>
                  <a:off x="1633" y="4604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6" name="Group 79"/>
              <p:cNvGrpSpPr/>
              <p:nvPr/>
            </p:nvGrpSpPr>
            <p:grpSpPr>
              <a:xfrm>
                <a:off x="765" y="5007"/>
                <a:ext cx="868" cy="403"/>
                <a:chOff x="765" y="5007"/>
                <a:chExt cx="868" cy="403"/>
              </a:xfrm>
            </p:grpSpPr>
            <p:sp>
              <p:nvSpPr>
                <p:cNvPr id="15424" name="Rectangle 80"/>
                <p:cNvSpPr/>
                <p:nvPr/>
              </p:nvSpPr>
              <p:spPr>
                <a:xfrm>
                  <a:off x="808" y="5007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CN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25" name="Rectangle 81"/>
                <p:cNvSpPr/>
                <p:nvPr/>
              </p:nvSpPr>
              <p:spPr>
                <a:xfrm>
                  <a:off x="765" y="5007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7" name="Group 82"/>
              <p:cNvGrpSpPr/>
              <p:nvPr/>
            </p:nvGrpSpPr>
            <p:grpSpPr>
              <a:xfrm>
                <a:off x="1633" y="5007"/>
                <a:ext cx="1977" cy="403"/>
                <a:chOff x="1633" y="5007"/>
                <a:chExt cx="1977" cy="403"/>
              </a:xfrm>
            </p:grpSpPr>
            <p:sp>
              <p:nvSpPr>
                <p:cNvPr id="15422" name="Rectangle 83"/>
                <p:cNvSpPr/>
                <p:nvPr/>
              </p:nvSpPr>
              <p:spPr>
                <a:xfrm>
                  <a:off x="1676" y="5007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给一个协处理器寄存器命名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23" name="Rectangle 84"/>
                <p:cNvSpPr/>
                <p:nvPr/>
              </p:nvSpPr>
              <p:spPr>
                <a:xfrm>
                  <a:off x="1633" y="5007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8" name="Group 85"/>
              <p:cNvGrpSpPr/>
              <p:nvPr/>
            </p:nvGrpSpPr>
            <p:grpSpPr>
              <a:xfrm>
                <a:off x="765" y="5410"/>
                <a:ext cx="868" cy="403"/>
                <a:chOff x="765" y="5410"/>
                <a:chExt cx="868" cy="403"/>
              </a:xfrm>
            </p:grpSpPr>
            <p:sp>
              <p:nvSpPr>
                <p:cNvPr id="15420" name="Rectangle 86"/>
                <p:cNvSpPr/>
                <p:nvPr/>
              </p:nvSpPr>
              <p:spPr>
                <a:xfrm>
                  <a:off x="808" y="5410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CP</a:t>
                  </a:r>
                </a:p>
                <a:p>
                  <a:pPr algn="ctr" eaLnBrk="0" hangingPunct="0"/>
                  <a:endParaRPr lang="zh-CN" altLang="en-US" sz="1600" b="1" dirty="0"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15421" name="Rectangle 87"/>
                <p:cNvSpPr/>
                <p:nvPr/>
              </p:nvSpPr>
              <p:spPr>
                <a:xfrm>
                  <a:off x="765" y="5410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399" name="Group 88"/>
              <p:cNvGrpSpPr/>
              <p:nvPr/>
            </p:nvGrpSpPr>
            <p:grpSpPr>
              <a:xfrm>
                <a:off x="1633" y="5410"/>
                <a:ext cx="1977" cy="403"/>
                <a:chOff x="1633" y="5410"/>
                <a:chExt cx="1977" cy="403"/>
              </a:xfrm>
            </p:grpSpPr>
            <p:sp>
              <p:nvSpPr>
                <p:cNvPr id="15418" name="Rectangle 89"/>
                <p:cNvSpPr/>
                <p:nvPr/>
              </p:nvSpPr>
              <p:spPr>
                <a:xfrm>
                  <a:off x="1676" y="5410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给一个特定协处理器命名，协处理器号为</a:t>
                  </a:r>
                  <a:r>
                    <a:rPr lang="en-US" altLang="zh-CN" sz="1400" b="1" dirty="0">
                      <a:latin typeface="Times New Roman" panose="02020603050405020304" pitchFamily="18" charset="0"/>
                    </a:rPr>
                    <a:t>0~15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19" name="Rectangle 90"/>
                <p:cNvSpPr/>
                <p:nvPr/>
              </p:nvSpPr>
              <p:spPr>
                <a:xfrm>
                  <a:off x="1633" y="5410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400" name="Group 91"/>
              <p:cNvGrpSpPr/>
              <p:nvPr/>
            </p:nvGrpSpPr>
            <p:grpSpPr>
              <a:xfrm>
                <a:off x="765" y="5813"/>
                <a:ext cx="868" cy="403"/>
                <a:chOff x="765" y="5813"/>
                <a:chExt cx="868" cy="403"/>
              </a:xfrm>
            </p:grpSpPr>
            <p:sp>
              <p:nvSpPr>
                <p:cNvPr id="15416" name="Rectangle 92"/>
                <p:cNvSpPr/>
                <p:nvPr/>
              </p:nvSpPr>
              <p:spPr>
                <a:xfrm>
                  <a:off x="808" y="5813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DN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17" name="Rectangle 93"/>
                <p:cNvSpPr/>
                <p:nvPr/>
              </p:nvSpPr>
              <p:spPr>
                <a:xfrm>
                  <a:off x="765" y="5813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401" name="Group 94"/>
              <p:cNvGrpSpPr/>
              <p:nvPr/>
            </p:nvGrpSpPr>
            <p:grpSpPr>
              <a:xfrm>
                <a:off x="1633" y="5813"/>
                <a:ext cx="1977" cy="403"/>
                <a:chOff x="1633" y="5813"/>
                <a:chExt cx="1977" cy="403"/>
              </a:xfrm>
            </p:grpSpPr>
            <p:sp>
              <p:nvSpPr>
                <p:cNvPr id="15414" name="Rectangle 95"/>
                <p:cNvSpPr/>
                <p:nvPr/>
              </p:nvSpPr>
              <p:spPr>
                <a:xfrm>
                  <a:off x="1676" y="5813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给一个双精度</a:t>
                  </a:r>
                  <a:r>
                    <a:rPr lang="en-US" altLang="zh-CN" sz="1400" b="1" dirty="0">
                      <a:latin typeface="Times New Roman" panose="02020603050405020304" pitchFamily="18" charset="0"/>
                    </a:rPr>
                    <a:t>VFP</a:t>
                  </a:r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寄存器命名</a:t>
                  </a:r>
                </a:p>
                <a:p>
                  <a:pPr algn="just" eaLnBrk="0" hangingPunct="0"/>
                  <a:endParaRPr lang="zh-CN" altLang="en-US" sz="1400" b="1" dirty="0"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15415" name="Rectangle 96"/>
                <p:cNvSpPr/>
                <p:nvPr/>
              </p:nvSpPr>
              <p:spPr>
                <a:xfrm>
                  <a:off x="1633" y="5813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402" name="Group 97"/>
              <p:cNvGrpSpPr/>
              <p:nvPr/>
            </p:nvGrpSpPr>
            <p:grpSpPr>
              <a:xfrm>
                <a:off x="765" y="6216"/>
                <a:ext cx="868" cy="403"/>
                <a:chOff x="765" y="6216"/>
                <a:chExt cx="868" cy="403"/>
              </a:xfrm>
            </p:grpSpPr>
            <p:sp>
              <p:nvSpPr>
                <p:cNvPr id="15412" name="Rectangle 98"/>
                <p:cNvSpPr/>
                <p:nvPr/>
              </p:nvSpPr>
              <p:spPr>
                <a:xfrm>
                  <a:off x="808" y="6216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SN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13" name="Rectangle 99"/>
                <p:cNvSpPr/>
                <p:nvPr/>
              </p:nvSpPr>
              <p:spPr>
                <a:xfrm>
                  <a:off x="765" y="6216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403" name="Group 100"/>
              <p:cNvGrpSpPr/>
              <p:nvPr/>
            </p:nvGrpSpPr>
            <p:grpSpPr>
              <a:xfrm>
                <a:off x="1633" y="6216"/>
                <a:ext cx="1977" cy="403"/>
                <a:chOff x="1633" y="6216"/>
                <a:chExt cx="1977" cy="403"/>
              </a:xfrm>
            </p:grpSpPr>
            <p:sp>
              <p:nvSpPr>
                <p:cNvPr id="15410" name="Rectangle 101"/>
                <p:cNvSpPr/>
                <p:nvPr/>
              </p:nvSpPr>
              <p:spPr>
                <a:xfrm>
                  <a:off x="1676" y="6216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给一个单精度</a:t>
                  </a:r>
                  <a:r>
                    <a:rPr lang="en-US" altLang="zh-CN" sz="1400" b="1" dirty="0">
                      <a:latin typeface="Times New Roman" panose="02020603050405020304" pitchFamily="18" charset="0"/>
                    </a:rPr>
                    <a:t>VFP</a:t>
                  </a:r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寄存器命名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11" name="Rectangle 102"/>
                <p:cNvSpPr/>
                <p:nvPr/>
              </p:nvSpPr>
              <p:spPr>
                <a:xfrm>
                  <a:off x="1633" y="6216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404" name="Group 103"/>
              <p:cNvGrpSpPr/>
              <p:nvPr/>
            </p:nvGrpSpPr>
            <p:grpSpPr>
              <a:xfrm>
                <a:off x="765" y="6619"/>
                <a:ext cx="868" cy="403"/>
                <a:chOff x="765" y="6619"/>
                <a:chExt cx="868" cy="403"/>
              </a:xfrm>
            </p:grpSpPr>
            <p:sp>
              <p:nvSpPr>
                <p:cNvPr id="15408" name="Rectangle 104"/>
                <p:cNvSpPr/>
                <p:nvPr/>
              </p:nvSpPr>
              <p:spPr>
                <a:xfrm>
                  <a:off x="808" y="6619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</a:rPr>
                    <a:t>FN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09" name="Rectangle 105"/>
                <p:cNvSpPr/>
                <p:nvPr/>
              </p:nvSpPr>
              <p:spPr>
                <a:xfrm>
                  <a:off x="765" y="6619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5405" name="Group 106"/>
              <p:cNvGrpSpPr/>
              <p:nvPr/>
            </p:nvGrpSpPr>
            <p:grpSpPr>
              <a:xfrm>
                <a:off x="1633" y="6619"/>
                <a:ext cx="1977" cy="403"/>
                <a:chOff x="1633" y="6619"/>
                <a:chExt cx="1977" cy="403"/>
              </a:xfrm>
            </p:grpSpPr>
            <p:sp>
              <p:nvSpPr>
                <p:cNvPr id="15406" name="Rectangle 107"/>
                <p:cNvSpPr/>
                <p:nvPr/>
              </p:nvSpPr>
              <p:spPr>
                <a:xfrm>
                  <a:off x="1676" y="6619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Times New Roman" panose="02020603050405020304" pitchFamily="18" charset="0"/>
                    </a:rPr>
                    <a:t>给一个特定的浮点寄存器命名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5407" name="Rectangle 108"/>
                <p:cNvSpPr/>
                <p:nvPr/>
              </p:nvSpPr>
              <p:spPr>
                <a:xfrm>
                  <a:off x="1633" y="6619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</p:grpSp>
        <p:sp>
          <p:nvSpPr>
            <p:cNvPr id="15371" name="Rectangle 109"/>
            <p:cNvSpPr/>
            <p:nvPr/>
          </p:nvSpPr>
          <p:spPr>
            <a:xfrm>
              <a:off x="-3" y="400"/>
              <a:ext cx="3616" cy="6625"/>
            </a:xfrm>
            <a:prstGeom prst="rect">
              <a:avLst/>
            </a:prstGeom>
            <a:noFill/>
            <a:ln w="38100" cap="sq" cmpd="sng">
              <a:solidFill>
                <a:srgbClr val="A0A0A0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/>
            <a:lstStyle/>
            <a:p>
              <a:endParaRPr lang="zh-CN" altLang="en-US" sz="2000" b="1" dirty="0">
                <a:latin typeface="Comic Sans MS" panose="030F0702030302020204" pitchFamily="66" charset="0"/>
              </a:endParaRPr>
            </a:p>
          </p:txBody>
        </p:sp>
      </p:grpSp>
      <p:sp>
        <p:nvSpPr>
          <p:cNvPr id="108" name="圆角矩形 107"/>
          <p:cNvSpPr/>
          <p:nvPr/>
        </p:nvSpPr>
        <p:spPr>
          <a:xfrm>
            <a:off x="2157580" y="1206890"/>
            <a:ext cx="6643687" cy="1000125"/>
          </a:xfrm>
          <a:prstGeom prst="roundRect">
            <a:avLst>
              <a:gd name="adj" fmla="val 16667"/>
            </a:avLst>
          </a:prstGeom>
          <a:solidFill>
            <a:schemeClr val="accent1">
              <a:alpha val="32156"/>
            </a:scheme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09" name="圆角矩形 108"/>
          <p:cNvSpPr/>
          <p:nvPr/>
        </p:nvSpPr>
        <p:spPr>
          <a:xfrm>
            <a:off x="2176512" y="2280215"/>
            <a:ext cx="6643687" cy="1143000"/>
          </a:xfrm>
          <a:prstGeom prst="roundRect">
            <a:avLst>
              <a:gd name="adj" fmla="val 16667"/>
            </a:avLst>
          </a:prstGeom>
          <a:solidFill>
            <a:srgbClr val="7030A0">
              <a:alpha val="32156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10" name="圆角矩形 109"/>
          <p:cNvSpPr/>
          <p:nvPr/>
        </p:nvSpPr>
        <p:spPr>
          <a:xfrm>
            <a:off x="2214563" y="3429000"/>
            <a:ext cx="6643687" cy="1000125"/>
          </a:xfrm>
          <a:prstGeom prst="roundRect">
            <a:avLst>
              <a:gd name="adj" fmla="val 16667"/>
            </a:avLst>
          </a:prstGeom>
          <a:solidFill>
            <a:srgbClr val="FFC000">
              <a:alpha val="32156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11" name="圆角矩形 110"/>
          <p:cNvSpPr/>
          <p:nvPr/>
        </p:nvSpPr>
        <p:spPr>
          <a:xfrm>
            <a:off x="2214563" y="4500563"/>
            <a:ext cx="6643687" cy="2071687"/>
          </a:xfrm>
          <a:prstGeom prst="roundRect">
            <a:avLst>
              <a:gd name="adj" fmla="val 16667"/>
            </a:avLst>
          </a:prstGeom>
          <a:solidFill>
            <a:srgbClr val="000099">
              <a:alpha val="32156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5369" name="矩形 5"/>
          <p:cNvSpPr/>
          <p:nvPr/>
        </p:nvSpPr>
        <p:spPr>
          <a:xfrm>
            <a:off x="8215313" y="6484938"/>
            <a:ext cx="7207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latin typeface="Comic Sans MS" panose="030F0702030302020204" pitchFamily="66" charset="0"/>
                <a:ea typeface="华文宋体" panose="02010600040101010101" pitchFamily="2" charset="-122"/>
              </a:rPr>
              <a:t>5</a:t>
            </a:fld>
            <a:r>
              <a:rPr lang="en-US" altLang="zh-CN" b="1" dirty="0"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09" grpId="0" animBg="1"/>
      <p:bldP spid="110" grpId="0" animBg="1"/>
      <p:bldP spid="111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例9.5在RVDS上的运行结果 </a:t>
            </a:r>
          </a:p>
        </p:txBody>
      </p:sp>
      <p:sp>
        <p:nvSpPr>
          <p:cNvPr id="4" name="左箭头 3">
            <a:hlinkClick r:id="rId3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1219201"/>
            <a:ext cx="9042783" cy="5257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/>
          </p:cNvSpPr>
          <p:nvPr/>
        </p:nvSpPr>
        <p:spPr>
          <a:xfrm>
            <a:off x="457200" y="0"/>
            <a:ext cx="8229600" cy="922338"/>
          </a:xfrm>
        </p:spPr>
        <p:txBody>
          <a:bodyPr vert="horz" wrap="square" lIns="91440" tIns="45720" rIns="91440" bIns="45720"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CN" altLang="en-US" sz="3600" b="1" kern="1200" dirty="0">
                <a:ln w="6350">
                  <a:noFill/>
                </a:ln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2060"/>
                </a:solidFill>
                <a:latin typeface="Corbel" panose="020B0503020204020204" pitchFamily="34" charset="0"/>
                <a:ea typeface="华文楷体" panose="02010600040101010101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2060"/>
                </a:solidFill>
                <a:latin typeface="Corbel" panose="020B0503020204020204" pitchFamily="34" charset="0"/>
                <a:ea typeface="华文楷体" panose="02010600040101010101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2060"/>
                </a:solidFill>
                <a:latin typeface="Corbel" panose="020B0503020204020204" pitchFamily="34" charset="0"/>
                <a:ea typeface="华文楷体" panose="02010600040101010101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2060"/>
                </a:solidFill>
                <a:latin typeface="Corbel" panose="020B0503020204020204" pitchFamily="34" charset="0"/>
                <a:ea typeface="华文楷体" panose="02010600040101010101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buClr>
                <a:srgbClr val="000000"/>
              </a:buClr>
            </a:pPr>
            <a:r>
              <a:rPr lang="en-US" altLang="pt-BR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子程序调用与返回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838199"/>
            <a:ext cx="5600700" cy="59896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3"/>
          <p:cNvSpPr>
            <a:spLocks noGrp="1"/>
          </p:cNvSpPr>
          <p:nvPr>
            <p:ph idx="1"/>
          </p:nvPr>
        </p:nvSpPr>
        <p:spPr>
          <a:xfrm>
            <a:off x="685800" y="0"/>
            <a:ext cx="7772400" cy="6858000"/>
          </a:xfrm>
        </p:spPr>
        <p:txBody>
          <a:bodyPr vert="horz" wrap="square" lIns="0" tIns="0" rIns="0" bIns="0" anchor="t"/>
          <a:lstStyle/>
          <a:p>
            <a:pPr>
              <a:lnSpc>
                <a:spcPts val="1500"/>
              </a:lnSpc>
              <a:spcBef>
                <a:spcPct val="0"/>
              </a:spcBef>
              <a:buNone/>
            </a:pPr>
            <a:r>
              <a:rPr lang="en-US" altLang="zh-CN" sz="1600" dirty="0"/>
              <a:t>N EQU 100		         ; </a:t>
            </a:r>
            <a:r>
              <a:rPr lang="zh-CN" altLang="en-US" sz="1600" dirty="0"/>
              <a:t>定义</a:t>
            </a:r>
            <a:r>
              <a:rPr lang="en-US" altLang="zh-CN" sz="1600" dirty="0"/>
              <a:t>N</a:t>
            </a:r>
            <a:r>
              <a:rPr lang="zh-CN" altLang="en-US" sz="1600" dirty="0"/>
              <a:t>的值</a:t>
            </a:r>
            <a:r>
              <a:rPr lang="en-US" altLang="zh-CN" sz="1600" dirty="0"/>
              <a:t>100</a:t>
            </a:r>
          </a:p>
          <a:p>
            <a:pPr>
              <a:lnSpc>
                <a:spcPts val="1500"/>
              </a:lnSpc>
              <a:spcBef>
                <a:spcPct val="0"/>
              </a:spcBef>
              <a:buNone/>
            </a:pPr>
            <a:r>
              <a:rPr lang="en-US" altLang="zh-CN" sz="1600" dirty="0"/>
              <a:t>AREA Examples,CODE,READONLY  ; </a:t>
            </a:r>
            <a:r>
              <a:rPr lang="zh-CN" altLang="en-US" sz="1600" dirty="0"/>
              <a:t>声明代码段</a:t>
            </a:r>
            <a:r>
              <a:rPr lang="en-US" altLang="zh-CN" sz="1600" dirty="0"/>
              <a:t>Examples3</a:t>
            </a:r>
          </a:p>
          <a:p>
            <a:pPr>
              <a:lnSpc>
                <a:spcPts val="1500"/>
              </a:lnSpc>
              <a:spcBef>
                <a:spcPct val="0"/>
              </a:spcBef>
              <a:buNone/>
            </a:pPr>
            <a:r>
              <a:rPr lang="en-US" altLang="zh-CN" sz="1600" dirty="0"/>
              <a:t>  	ENTRY	                    ; </a:t>
            </a:r>
            <a:r>
              <a:rPr lang="zh-CN" altLang="en-US" sz="1600" dirty="0"/>
              <a:t>标识程序入口 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1600" dirty="0"/>
              <a:t>  	</a:t>
            </a:r>
            <a:r>
              <a:rPr lang="en-US" altLang="zh-CN" sz="1600" dirty="0"/>
              <a:t>CODE32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ARM_CODE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  	LDR SP,=0X30003F00        ; </a:t>
            </a:r>
            <a:r>
              <a:rPr lang="zh-CN" altLang="en-US" sz="1600" dirty="0"/>
              <a:t>设置堆栈指针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1600" dirty="0"/>
              <a:t>  	</a:t>
            </a:r>
            <a:r>
              <a:rPr lang="en-US" altLang="zh-CN" sz="1600" dirty="0"/>
              <a:t>ADR R0,THUMB_CODE+1    ;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  	BX R0       		        ; </a:t>
            </a:r>
            <a:r>
              <a:rPr lang="zh-CN" altLang="en-US" sz="1600" dirty="0"/>
              <a:t>跳转并切换处理器状态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1600" dirty="0"/>
              <a:t>  	</a:t>
            </a:r>
            <a:r>
              <a:rPr lang="en-US" altLang="zh-CN" sz="1600" dirty="0"/>
              <a:t>LTORG       	         ; </a:t>
            </a:r>
            <a:r>
              <a:rPr lang="zh-CN" altLang="en-US" sz="1600" dirty="0"/>
              <a:t>声明文字池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1600" dirty="0"/>
              <a:t>  	</a:t>
            </a:r>
            <a:r>
              <a:rPr lang="en-US" altLang="zh-CN" sz="1600" dirty="0"/>
              <a:t>CODE16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THUMB_CODE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  	LDR R0,=N                     ; </a:t>
            </a:r>
            <a:r>
              <a:rPr lang="zh-CN" altLang="en-US" sz="1600" dirty="0"/>
              <a:t>设置子程序</a:t>
            </a:r>
            <a:r>
              <a:rPr lang="en-US" altLang="zh-CN" sz="1600" dirty="0"/>
              <a:t>SUM_N</a:t>
            </a:r>
            <a:r>
              <a:rPr lang="zh-CN" altLang="en-US" sz="1600" dirty="0"/>
              <a:t>的入口参数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1600" dirty="0"/>
              <a:t>  	</a:t>
            </a:r>
            <a:r>
              <a:rPr lang="en-US" altLang="zh-CN" sz="1600" dirty="0"/>
              <a:t>BL SUM_N                     ; </a:t>
            </a:r>
            <a:r>
              <a:rPr lang="zh-CN" altLang="en-US" sz="1600" dirty="0"/>
              <a:t>调用子程序</a:t>
            </a:r>
            <a:r>
              <a:rPr lang="en-US" altLang="zh-CN" sz="1600" dirty="0"/>
              <a:t>SUM_N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  	B THUMB_CODE </a:t>
            </a:r>
          </a:p>
          <a:p>
            <a:pPr>
              <a:lnSpc>
                <a:spcPts val="1500"/>
              </a:lnSpc>
              <a:spcBef>
                <a:spcPct val="0"/>
              </a:spcBef>
              <a:buNone/>
            </a:pPr>
            <a:r>
              <a:rPr lang="en-US" altLang="zh-CN" sz="1600" dirty="0"/>
              <a:t>SUM_N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  	PUSH {R1-R7,LR}              ; </a:t>
            </a:r>
            <a:r>
              <a:rPr lang="zh-CN" altLang="en-US" sz="1600" dirty="0"/>
              <a:t>寄存器入栈保护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1600" dirty="0"/>
              <a:t>  	</a:t>
            </a:r>
            <a:r>
              <a:rPr lang="en-US" altLang="zh-CN" sz="1600" dirty="0"/>
              <a:t>MOVS R2,R0                   ; </a:t>
            </a:r>
            <a:r>
              <a:rPr lang="zh-CN" altLang="en-US" sz="1600" dirty="0"/>
              <a:t>将</a:t>
            </a:r>
            <a:r>
              <a:rPr lang="en-US" altLang="zh-CN" sz="1600" dirty="0"/>
              <a:t>N</a:t>
            </a:r>
            <a:r>
              <a:rPr lang="zh-CN" altLang="en-US" sz="1600" dirty="0"/>
              <a:t>的值复制到</a:t>
            </a:r>
            <a:r>
              <a:rPr lang="en-US" altLang="zh-CN" sz="1600" dirty="0"/>
              <a:t>R2,</a:t>
            </a:r>
            <a:r>
              <a:rPr lang="zh-CN" altLang="en-US" sz="1600" dirty="0"/>
              <a:t>并影响相应条件标志</a:t>
            </a:r>
          </a:p>
          <a:p>
            <a:pPr>
              <a:lnSpc>
                <a:spcPts val="1000"/>
              </a:lnSpc>
              <a:spcBef>
                <a:spcPct val="0"/>
              </a:spcBef>
              <a:buNone/>
            </a:pPr>
            <a:r>
              <a:rPr lang="en-US" altLang="zh-CN" sz="1600" dirty="0"/>
              <a:t>……</a:t>
            </a:r>
          </a:p>
          <a:p>
            <a:pPr>
              <a:lnSpc>
                <a:spcPts val="1500"/>
              </a:lnSpc>
              <a:spcBef>
                <a:spcPct val="0"/>
              </a:spcBef>
              <a:buNone/>
            </a:pPr>
            <a:r>
              <a:rPr lang="en-US" altLang="zh-CN" sz="1600" dirty="0"/>
              <a:t>SUN_L1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  	ADD R0,R1     							</a:t>
            </a:r>
          </a:p>
          <a:p>
            <a:pPr>
              <a:lnSpc>
                <a:spcPts val="1000"/>
              </a:lnSpc>
              <a:spcBef>
                <a:spcPct val="0"/>
              </a:spcBef>
              <a:buNone/>
            </a:pPr>
            <a:r>
              <a:rPr lang="en-US" altLang="zh-CN" sz="1600" dirty="0"/>
              <a:t>……</a:t>
            </a:r>
            <a:endParaRPr lang="zh-CN" altLang="en-US" sz="1600" dirty="0"/>
          </a:p>
          <a:p>
            <a:pPr>
              <a:lnSpc>
                <a:spcPct val="80000"/>
              </a:lnSpc>
              <a:buNone/>
            </a:pPr>
            <a:r>
              <a:rPr lang="zh-CN" altLang="en-US" sz="1600" dirty="0"/>
              <a:t>  	</a:t>
            </a:r>
            <a:r>
              <a:rPr lang="en-US" altLang="zh-CN" sz="1600" dirty="0"/>
              <a:t>BHS SUM_END     						</a:t>
            </a:r>
          </a:p>
          <a:p>
            <a:pPr>
              <a:lnSpc>
                <a:spcPts val="1000"/>
              </a:lnSpc>
              <a:spcBef>
                <a:spcPct val="0"/>
              </a:spcBef>
              <a:buNone/>
            </a:pPr>
            <a:r>
              <a:rPr lang="en-US" altLang="zh-CN" sz="1600" dirty="0"/>
              <a:t>……	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  	B SUN_L1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SUM_ERR 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  	MOV R0,#0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SUM_END 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1600" dirty="0"/>
              <a:t>  	MOV R8,R0		           ; </a:t>
            </a:r>
            <a:r>
              <a:rPr lang="zh-CN" altLang="en-US" sz="1600" dirty="0"/>
              <a:t>将结果保存在</a:t>
            </a:r>
            <a:r>
              <a:rPr lang="en-US" altLang="zh-CN" sz="1600" dirty="0"/>
              <a:t>R8</a:t>
            </a:r>
            <a:r>
              <a:rPr lang="zh-CN" altLang="en-US" sz="1600" dirty="0"/>
              <a:t>中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1600" dirty="0"/>
              <a:t>  	</a:t>
            </a:r>
            <a:r>
              <a:rPr lang="en-US" altLang="zh-CN" sz="1600" dirty="0"/>
              <a:t>POP {R1-R7,PC}   	           ; </a:t>
            </a:r>
            <a:r>
              <a:rPr lang="zh-CN" altLang="en-US" sz="1600" dirty="0"/>
              <a:t>寄存器出栈，返回</a:t>
            </a:r>
          </a:p>
          <a:p>
            <a:pPr>
              <a:lnSpc>
                <a:spcPts val="1500"/>
              </a:lnSpc>
              <a:spcBef>
                <a:spcPct val="0"/>
              </a:spcBef>
              <a:buNone/>
            </a:pPr>
            <a:r>
              <a:rPr lang="en-US" altLang="zh-CN" sz="1600" dirty="0"/>
              <a:t>END </a:t>
            </a:r>
            <a:endParaRPr lang="zh-CN" altLang="en-US" sz="1600" dirty="0"/>
          </a:p>
        </p:txBody>
      </p:sp>
      <p:sp>
        <p:nvSpPr>
          <p:cNvPr id="11" name="圆角矩形 10"/>
          <p:cNvSpPr/>
          <p:nvPr/>
        </p:nvSpPr>
        <p:spPr>
          <a:xfrm>
            <a:off x="1295400" y="2068513"/>
            <a:ext cx="936625" cy="217487"/>
          </a:xfrm>
          <a:prstGeom prst="roundRect">
            <a:avLst>
              <a:gd name="adj" fmla="val 10972"/>
            </a:avLst>
          </a:prstGeom>
          <a:solidFill>
            <a:srgbClr val="FFFF0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3200" dirty="0">
              <a:solidFill>
                <a:schemeClr val="bg2"/>
              </a:solidFill>
              <a:latin typeface="Comic Sans MS" panose="030F0702030302020204" pitchFamily="66" charset="0"/>
            </a:endParaRPr>
          </a:p>
        </p:txBody>
      </p:sp>
      <p:sp>
        <p:nvSpPr>
          <p:cNvPr id="2" name="圆角矩形 10"/>
          <p:cNvSpPr/>
          <p:nvPr/>
        </p:nvSpPr>
        <p:spPr>
          <a:xfrm>
            <a:off x="1219200" y="533400"/>
            <a:ext cx="936625" cy="217488"/>
          </a:xfrm>
          <a:prstGeom prst="roundRect">
            <a:avLst>
              <a:gd name="adj" fmla="val 10972"/>
            </a:avLst>
          </a:prstGeom>
          <a:solidFill>
            <a:srgbClr val="FFFF0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3200" dirty="0">
              <a:solidFill>
                <a:schemeClr val="bg2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圆角矩形 10"/>
          <p:cNvSpPr/>
          <p:nvPr/>
        </p:nvSpPr>
        <p:spPr>
          <a:xfrm>
            <a:off x="827088" y="1295400"/>
            <a:ext cx="8316912" cy="457200"/>
          </a:xfrm>
          <a:prstGeom prst="roundRect">
            <a:avLst>
              <a:gd name="adj" fmla="val 10972"/>
            </a:avLst>
          </a:prstGeom>
          <a:solidFill>
            <a:srgbClr val="80008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r"/>
            <a:r>
              <a:rPr lang="zh-CN" altLang="en-US" sz="3200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                    </a:t>
            </a:r>
            <a:r>
              <a:rPr lang="zh-CN" altLang="en-US" sz="3200" dirty="0">
                <a:solidFill>
                  <a:schemeClr val="bg1"/>
                </a:solidFill>
                <a:latin typeface="Comic Sans MS" panose="030F0702030302020204" pitchFamily="66" charset="0"/>
              </a:rPr>
              <a:t>切换工作状态</a:t>
            </a:r>
          </a:p>
        </p:txBody>
      </p:sp>
      <p:sp>
        <p:nvSpPr>
          <p:cNvPr id="5" name="圆角矩形 10"/>
          <p:cNvSpPr/>
          <p:nvPr/>
        </p:nvSpPr>
        <p:spPr>
          <a:xfrm>
            <a:off x="838200" y="2514600"/>
            <a:ext cx="8305800" cy="431800"/>
          </a:xfrm>
          <a:prstGeom prst="roundRect">
            <a:avLst>
              <a:gd name="adj" fmla="val 10972"/>
            </a:avLst>
          </a:prstGeom>
          <a:solidFill>
            <a:srgbClr val="0000FF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r"/>
            <a:r>
              <a:rPr lang="zh-CN" altLang="en-US" sz="2800" b="1" dirty="0">
                <a:solidFill>
                  <a:schemeClr val="bg2"/>
                </a:solidFill>
                <a:latin typeface="Comic Sans MS" panose="030F0702030302020204" pitchFamily="66" charset="0"/>
              </a:rPr>
              <a:t>                                    </a:t>
            </a:r>
            <a:r>
              <a:rPr lang="zh-CN" altLang="en-US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调用子程序</a:t>
            </a:r>
          </a:p>
        </p:txBody>
      </p:sp>
      <p:sp>
        <p:nvSpPr>
          <p:cNvPr id="6" name="圆角矩形 10"/>
          <p:cNvSpPr/>
          <p:nvPr/>
        </p:nvSpPr>
        <p:spPr>
          <a:xfrm>
            <a:off x="838200" y="3429000"/>
            <a:ext cx="8305800" cy="284163"/>
          </a:xfrm>
          <a:prstGeom prst="roundRect">
            <a:avLst>
              <a:gd name="adj" fmla="val 10972"/>
            </a:avLst>
          </a:prstGeom>
          <a:solidFill>
            <a:srgbClr val="00808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r"/>
            <a:r>
              <a:rPr lang="zh-CN" altLang="en-US" sz="2400" dirty="0">
                <a:latin typeface="Arial" panose="020B0604020202020204" pitchFamily="34" charset="0"/>
              </a:rPr>
              <a:t>                                 </a:t>
            </a: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</a:rPr>
              <a:t>保存现场和断点</a:t>
            </a:r>
          </a:p>
        </p:txBody>
      </p:sp>
      <p:sp>
        <p:nvSpPr>
          <p:cNvPr id="7" name="圆角矩形 10"/>
          <p:cNvSpPr/>
          <p:nvPr/>
        </p:nvSpPr>
        <p:spPr>
          <a:xfrm>
            <a:off x="533400" y="3200400"/>
            <a:ext cx="6096000" cy="3429000"/>
          </a:xfrm>
          <a:prstGeom prst="roundRect">
            <a:avLst>
              <a:gd name="adj" fmla="val 10972"/>
            </a:avLst>
          </a:prstGeom>
          <a:noFill/>
          <a:ln w="38100" cap="flat" cmpd="sng">
            <a:solidFill>
              <a:srgbClr val="C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r"/>
            <a:r>
              <a:rPr lang="zh-CN" altLang="en-US" sz="3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                                  计算</a:t>
            </a:r>
            <a:r>
              <a:rPr lang="en-US" altLang="zh-CN" sz="3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1</a:t>
            </a:r>
            <a:r>
              <a:rPr lang="zh-CN" altLang="en-US" sz="3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到</a:t>
            </a:r>
            <a:r>
              <a:rPr lang="en-US" altLang="zh-CN" sz="3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N</a:t>
            </a:r>
            <a:r>
              <a:rPr lang="zh-CN" altLang="en-US" sz="3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之和</a:t>
            </a:r>
          </a:p>
        </p:txBody>
      </p:sp>
      <p:sp>
        <p:nvSpPr>
          <p:cNvPr id="8" name="圆角矩形 10"/>
          <p:cNvSpPr/>
          <p:nvPr/>
        </p:nvSpPr>
        <p:spPr>
          <a:xfrm>
            <a:off x="914400" y="6346825"/>
            <a:ext cx="8229600" cy="282575"/>
          </a:xfrm>
          <a:prstGeom prst="roundRect">
            <a:avLst>
              <a:gd name="adj" fmla="val 10972"/>
            </a:avLst>
          </a:prstGeom>
          <a:solidFill>
            <a:srgbClr val="008080">
              <a:alpha val="52940"/>
            </a:srgbClr>
          </a:solidFill>
          <a:ln w="38100">
            <a:noFill/>
          </a:ln>
        </p:spPr>
        <p:txBody>
          <a:bodyPr anchor="ctr"/>
          <a:lstStyle/>
          <a:p>
            <a:pPr algn="r"/>
            <a:r>
              <a:rPr lang="zh-CN" altLang="en-US" sz="2400" dirty="0">
                <a:latin typeface="Arial" panose="020B0604020202020204" pitchFamily="34" charset="0"/>
              </a:rPr>
              <a:t>                                 </a:t>
            </a:r>
            <a:r>
              <a: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</a:rPr>
              <a:t>恢复现场和断点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83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8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8370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8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8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83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83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83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83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83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83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58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583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5837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5837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5837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5837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58370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58370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8370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58370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58370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5837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5837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5837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58370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58370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58370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58370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58370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0" grpId="0" build="p"/>
      <p:bldP spid="11" grpId="0" animBg="1"/>
      <p:bldP spid="2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4800" dirty="0">
                <a:latin typeface="Comic Sans MS" panose="030F0702030302020204" pitchFamily="66" charset="0"/>
                <a:ea typeface="隶书" panose="02010509060101010101" pitchFamily="49" charset="-122"/>
              </a:rPr>
              <a:t>例9.6在RVDS上的运行结果 </a:t>
            </a:r>
          </a:p>
        </p:txBody>
      </p:sp>
      <p:sp>
        <p:nvSpPr>
          <p:cNvPr id="4" name="左箭头 3">
            <a:hlinkClick r:id="rId3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52356"/>
            <a:ext cx="9144000" cy="41317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6613"/>
          </a:xfrm>
        </p:spPr>
        <p:txBody>
          <a:bodyPr vert="horz" wrap="square" lIns="91440" tIns="45720" rIns="91440" bIns="45720" anchor="ctr"/>
          <a:lstStyle/>
          <a:p>
            <a:pPr algn="ctr"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ARM</a:t>
            </a:r>
            <a:r>
              <a:rPr lang="zh-CN" altLang="en-US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工程中的文件</a:t>
            </a:r>
            <a:endParaRPr lang="en-US" altLang="zh-CN" sz="2800" dirty="0"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60419" name="Rectangle 4"/>
          <p:cNvSpPr>
            <a:spLocks noGrp="1"/>
          </p:cNvSpPr>
          <p:nvPr>
            <p:ph type="body" sz="half" idx="1"/>
          </p:nvPr>
        </p:nvSpPr>
        <p:spPr>
          <a:xfrm>
            <a:off x="838200" y="838200"/>
            <a:ext cx="7848600" cy="2743200"/>
          </a:xfrm>
        </p:spPr>
        <p:txBody>
          <a:bodyPr vert="horz" wrap="square" lIns="0" tIns="0" rIns="0" bIns="0" anchor="t"/>
          <a:lstStyle/>
          <a:p>
            <a:pPr>
              <a:spcBef>
                <a:spcPts val="1200"/>
              </a:spcBef>
              <a:buNone/>
            </a:pPr>
            <a:r>
              <a:rPr lang="zh-CN" altLang="en-US" dirty="0"/>
              <a:t>一般情况下，一个</a:t>
            </a:r>
            <a:r>
              <a:rPr lang="en-US" altLang="zh-CN" dirty="0"/>
              <a:t>ARM</a:t>
            </a:r>
            <a:r>
              <a:rPr lang="zh-CN" altLang="en-US" dirty="0"/>
              <a:t>工程</a:t>
            </a:r>
            <a:r>
              <a:rPr lang="en-US" altLang="zh-CN" dirty="0"/>
              <a:t>(project)</a:t>
            </a:r>
            <a:r>
              <a:rPr lang="zh-CN" altLang="en-US" dirty="0"/>
              <a:t>应该由多个文件组成，其中包括：</a:t>
            </a:r>
          </a:p>
          <a:p>
            <a:pPr marL="1252855" lvl="1">
              <a:spcBef>
                <a:spcPts val="600"/>
              </a:spcBef>
            </a:pPr>
            <a:r>
              <a:rPr lang="zh-CN" altLang="en-US" sz="2400" dirty="0"/>
              <a:t>扩展名为</a:t>
            </a:r>
            <a:r>
              <a:rPr lang="en-US" altLang="zh-CN" sz="2400" dirty="0"/>
              <a:t>.s</a:t>
            </a:r>
            <a:r>
              <a:rPr lang="zh-CN" altLang="en-US" sz="2400" dirty="0"/>
              <a:t>的</a:t>
            </a:r>
            <a:r>
              <a:rPr lang="zh-CN" altLang="en-US" sz="2400" dirty="0">
                <a:solidFill>
                  <a:srgbClr val="FF0000"/>
                </a:solidFill>
              </a:rPr>
              <a:t>汇编</a:t>
            </a:r>
            <a:r>
              <a:rPr lang="zh-CN" altLang="en-US" sz="2400" dirty="0"/>
              <a:t>语言源文件</a:t>
            </a:r>
          </a:p>
          <a:p>
            <a:pPr marL="1252855" lvl="1">
              <a:spcBef>
                <a:spcPts val="600"/>
              </a:spcBef>
            </a:pPr>
            <a:r>
              <a:rPr lang="zh-CN" altLang="en-US" sz="2400" dirty="0"/>
              <a:t>扩展名为</a:t>
            </a:r>
            <a:r>
              <a:rPr lang="en-US" altLang="zh-CN" sz="2400" dirty="0"/>
              <a:t>.c</a:t>
            </a:r>
            <a:r>
              <a:rPr lang="zh-CN" altLang="en-US" sz="2400" dirty="0"/>
              <a:t>的</a:t>
            </a:r>
            <a:r>
              <a:rPr lang="en-US" altLang="zh-CN" sz="2400" dirty="0">
                <a:solidFill>
                  <a:srgbClr val="FF0000"/>
                </a:solidFill>
              </a:rPr>
              <a:t>C</a:t>
            </a:r>
            <a:r>
              <a:rPr lang="zh-CN" altLang="en-US" sz="2400" dirty="0"/>
              <a:t>语言源文件</a:t>
            </a:r>
          </a:p>
          <a:p>
            <a:pPr marL="1252855" lvl="1">
              <a:spcBef>
                <a:spcPts val="600"/>
              </a:spcBef>
            </a:pPr>
            <a:r>
              <a:rPr lang="zh-CN" altLang="en-US" sz="2400" dirty="0"/>
              <a:t>扩展名为</a:t>
            </a:r>
            <a:r>
              <a:rPr lang="en-US" altLang="zh-CN" sz="2400" dirty="0"/>
              <a:t>.cpp</a:t>
            </a:r>
            <a:r>
              <a:rPr lang="zh-CN" altLang="en-US" sz="2400" dirty="0"/>
              <a:t>的</a:t>
            </a:r>
            <a:r>
              <a:rPr lang="en-US" altLang="zh-CN" sz="2400" dirty="0">
                <a:solidFill>
                  <a:srgbClr val="FF0000"/>
                </a:solidFill>
              </a:rPr>
              <a:t>C++</a:t>
            </a:r>
            <a:r>
              <a:rPr lang="zh-CN" altLang="en-US" sz="2400" dirty="0"/>
              <a:t>源文件</a:t>
            </a:r>
          </a:p>
          <a:p>
            <a:pPr marL="1252855" lvl="1">
              <a:spcBef>
                <a:spcPts val="600"/>
              </a:spcBef>
            </a:pPr>
            <a:r>
              <a:rPr lang="zh-CN" altLang="en-US" sz="2400" dirty="0"/>
              <a:t>以及扩展名为</a:t>
            </a:r>
            <a:r>
              <a:rPr lang="en-US" altLang="zh-CN" sz="2400" dirty="0"/>
              <a:t>.h</a:t>
            </a:r>
            <a:r>
              <a:rPr lang="zh-CN" altLang="en-US" sz="2400" dirty="0"/>
              <a:t>的</a:t>
            </a:r>
            <a:r>
              <a:rPr lang="zh-CN" altLang="en-US" sz="2400" dirty="0">
                <a:solidFill>
                  <a:srgbClr val="FF0000"/>
                </a:solidFill>
              </a:rPr>
              <a:t>头</a:t>
            </a:r>
            <a:r>
              <a:rPr lang="zh-CN" altLang="en-US" sz="2400" dirty="0"/>
              <a:t>文件等 </a:t>
            </a:r>
          </a:p>
        </p:txBody>
      </p:sp>
      <p:sp>
        <p:nvSpPr>
          <p:cNvPr id="5" name="左箭头 4">
            <a:hlinkClick r:id="rId3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/>
          <a:srcRect t="919"/>
          <a:stretch>
            <a:fillRect/>
          </a:stretch>
        </p:blipFill>
        <p:spPr>
          <a:xfrm>
            <a:off x="1412081" y="3428744"/>
            <a:ext cx="6319837" cy="33906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0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0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0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0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0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19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/>
          </p:cNvSpPr>
          <p:nvPr>
            <p:ph type="title"/>
          </p:nvPr>
        </p:nvSpPr>
        <p:spPr>
          <a:xfrm>
            <a:off x="381000" y="123825"/>
            <a:ext cx="8686800" cy="561975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3200" dirty="0">
                <a:latin typeface="Comic Sans MS" panose="030F0702030302020204" pitchFamily="66" charset="0"/>
                <a:ea typeface="隶书" panose="02010509060101010101" pitchFamily="49" charset="-122"/>
              </a:rPr>
              <a:t>ARM汇编与C/C++的混合编程</a:t>
            </a:r>
          </a:p>
        </p:txBody>
      </p:sp>
      <p:sp>
        <p:nvSpPr>
          <p:cNvPr id="64515" name="Rectangle 4"/>
          <p:cNvSpPr/>
          <p:nvPr/>
        </p:nvSpPr>
        <p:spPr>
          <a:xfrm>
            <a:off x="684213" y="296863"/>
            <a:ext cx="7772400" cy="603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/>
            <a:endParaRPr lang="zh-CN" altLang="en-US" sz="3600" dirty="0">
              <a:solidFill>
                <a:schemeClr val="tx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6086" name="Rectangle 5"/>
          <p:cNvSpPr>
            <a:spLocks noChangeArrowheads="1"/>
          </p:cNvSpPr>
          <p:nvPr/>
        </p:nvSpPr>
        <p:spPr bwMode="auto">
          <a:xfrm>
            <a:off x="457200" y="715963"/>
            <a:ext cx="8686800" cy="4576763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square" anchor="ctr">
            <a:spAutoFit/>
          </a:bodyPr>
          <a:lstStyle/>
          <a:p>
            <a:pPr marL="0" marR="0" lvl="0" indent="269875" algn="l" defTabSz="914400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endParaRPr kumimoji="0" lang="zh-CN" altLang="en-US" sz="900" b="1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Comic Sans MS" panose="030F0702030302020204" pitchFamily="66" charset="0"/>
              <a:ea typeface="宋体" panose="02010600030101010101" pitchFamily="2" charset="-122"/>
              <a:cs typeface="+mn-cs"/>
            </a:endParaRPr>
          </a:p>
          <a:p>
            <a:pPr marL="0" marR="0" lvl="0" indent="269875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．初始化程序部分</a:t>
            </a:r>
          </a:p>
          <a:p>
            <a:pPr marL="0" marR="0" lvl="0" indent="269875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硬件系统的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初始化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，包括设定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CPU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工作状态，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中断使能，主频设定，以及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RAM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的控制参数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设置及初始化等，通常都使用汇编代码。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华文行楷" panose="02010800040101010101" pitchFamily="2" charset="-122"/>
              <a:cs typeface="+mn-cs"/>
            </a:endParaRPr>
          </a:p>
          <a:p>
            <a:pPr marL="0" marR="0" lvl="0" indent="269875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华文行楷" panose="02010800040101010101" pitchFamily="2" charset="-122"/>
              <a:cs typeface="+mn-cs"/>
            </a:endParaRPr>
          </a:p>
          <a:p>
            <a:pPr marL="0" marR="0" lvl="0" indent="269875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．初始化部分与主应用程序部分的衔接</a:t>
            </a:r>
          </a:p>
          <a:p>
            <a:pPr marL="0" marR="0" lvl="0" indent="269875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当所有的系统初始化工作完成之后，就需要把程序流程转入到应用程序。最简单的方法是，在汇编语言程序末尾使用跳转指令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B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或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BL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直接从启动代码转移到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C/C++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行楷" panose="02010800040101010101" pitchFamily="2" charset="-122"/>
                <a:cs typeface="+mn-cs"/>
              </a:rPr>
              <a:t>程序入口。</a:t>
            </a:r>
          </a:p>
        </p:txBody>
      </p:sp>
      <p:pic>
        <p:nvPicPr>
          <p:cNvPr id="46087" name="Picture 6" descr="6t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688" y="981075"/>
            <a:ext cx="2627312" cy="24495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6090" name="Rectangle 10"/>
          <p:cNvSpPr/>
          <p:nvPr/>
        </p:nvSpPr>
        <p:spPr>
          <a:xfrm>
            <a:off x="609600" y="5403850"/>
            <a:ext cx="8320088" cy="13541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269875" indent="-269875"/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3.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主应用程序的混合编程方式</a:t>
            </a:r>
          </a:p>
          <a:p>
            <a:pPr marL="269875" indent="-269875"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bg1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</a:t>
            </a:r>
            <a:r>
              <a:rPr lang="zh-CN" altLang="en-US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汇编程序和</a:t>
            </a:r>
            <a:r>
              <a:rPr lang="en-US" altLang="zh-CN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C/C++</a:t>
            </a:r>
            <a:r>
              <a:rPr lang="zh-CN" altLang="en-US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程序之间的相互</a:t>
            </a:r>
            <a:r>
              <a:rPr lang="zh-CN" altLang="en-US" sz="2400" dirty="0">
                <a:latin typeface="Comic Sans MS" panose="030F0702030302020204" pitchFamily="66" charset="0"/>
                <a:ea typeface="华文行楷" panose="02010800040101010101" pitchFamily="2" charset="-122"/>
                <a:hlinkClick r:id="rId4" action="ppaction://hlinksldjump"/>
              </a:rPr>
              <a:t>调用</a:t>
            </a:r>
            <a:r>
              <a:rPr lang="zh-CN" altLang="en-US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（</a:t>
            </a:r>
            <a:r>
              <a:rPr lang="en-US" altLang="zh-CN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ATPCS</a:t>
            </a:r>
            <a:r>
              <a:rPr lang="zh-CN" altLang="en-US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）</a:t>
            </a:r>
            <a:endParaRPr lang="zh-CN" altLang="en-US" sz="2400" dirty="0">
              <a:latin typeface="Comic Sans MS" panose="030F0702030302020204" pitchFamily="66" charset="0"/>
              <a:ea typeface="华文行楷" panose="02010800040101010101" pitchFamily="2" charset="-122"/>
              <a:sym typeface="Wingdings" panose="05000000000000000000" pitchFamily="2" charset="2"/>
            </a:endParaRPr>
          </a:p>
          <a:p>
            <a:pPr marL="269875" indent="-269875"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 在</a:t>
            </a:r>
            <a:r>
              <a:rPr lang="en-US" altLang="zh-CN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C/C++</a:t>
            </a:r>
            <a:r>
              <a:rPr lang="zh-CN" altLang="en-US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代码中</a:t>
            </a:r>
            <a:r>
              <a:rPr lang="zh-CN" altLang="en-US" sz="2400" dirty="0">
                <a:latin typeface="Comic Sans MS" panose="030F0702030302020204" pitchFamily="66" charset="0"/>
                <a:ea typeface="华文行楷" panose="02010800040101010101" pitchFamily="2" charset="-122"/>
                <a:hlinkClick r:id="rId5" action="ppaction://hlinksldjump"/>
              </a:rPr>
              <a:t>嵌入</a:t>
            </a:r>
            <a:r>
              <a:rPr lang="zh-CN" altLang="en-US" sz="2400" dirty="0">
                <a:latin typeface="Comic Sans MS" panose="030F0702030302020204" pitchFamily="66" charset="0"/>
                <a:ea typeface="华文行楷" panose="02010800040101010101" pitchFamily="2" charset="-122"/>
              </a:rPr>
              <a:t>汇编指令</a:t>
            </a:r>
            <a:endParaRPr lang="en-US" altLang="zh-CN" sz="2400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</p:txBody>
      </p:sp>
      <p:sp>
        <p:nvSpPr>
          <p:cNvPr id="64519" name="矩形 5"/>
          <p:cNvSpPr/>
          <p:nvPr/>
        </p:nvSpPr>
        <p:spPr>
          <a:xfrm>
            <a:off x="8215313" y="6484938"/>
            <a:ext cx="7207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55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  <p:sp>
        <p:nvSpPr>
          <p:cNvPr id="9" name="左箭头 8">
            <a:hlinkClick r:id="rId6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60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60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6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6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60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60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60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60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60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6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6" grpId="0" build="p"/>
      <p:bldP spid="46090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/>
          </p:cNvSpPr>
          <p:nvPr>
            <p:ph type="title"/>
          </p:nvPr>
        </p:nvSpPr>
        <p:spPr>
          <a:xfrm>
            <a:off x="381000" y="76200"/>
            <a:ext cx="8062595" cy="549275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基于ARM/Thumb指令集过程调用的规则ATPCS</a:t>
            </a:r>
          </a:p>
        </p:txBody>
      </p:sp>
      <p:sp>
        <p:nvSpPr>
          <p:cNvPr id="48134" name="Rectangle 6"/>
          <p:cNvSpPr/>
          <p:nvPr/>
        </p:nvSpPr>
        <p:spPr>
          <a:xfrm>
            <a:off x="0" y="836613"/>
            <a:ext cx="9144000" cy="555942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269875">
              <a:spcBef>
                <a:spcPct val="40000"/>
              </a:spcBef>
            </a:pP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 PCS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用于保证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使用不同编程语言的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子程序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可以分开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编写、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编译，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并成功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连接，所以它实际上定义了一套有关过程（函数）调用者与被调用者之间的协议。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PCS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的制订是一系列指标的折衷（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tradeoff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），如生成代码的大小，调试功能的支持，函数调用上下文处理速度以及内存消耗。</a:t>
            </a:r>
            <a:endParaRPr lang="en-US" altLang="zh-CN" sz="28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 indent="269875">
              <a:spcBef>
                <a:spcPct val="40000"/>
              </a:spcBef>
            </a:pP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ARM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基本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ATPCS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规定了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寄存器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使用、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数据栈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使用以及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参数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传递这三方面的基本规则；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而派生的其他几种特定的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ATPCS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则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是在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此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基础上再添加其他规则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（如支持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子程序可重入性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、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数据栈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界限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检查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等）</a:t>
            </a:r>
            <a:r>
              <a:rPr lang="zh-CN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而形成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的。</a:t>
            </a:r>
          </a:p>
          <a:p>
            <a:pPr indent="269875">
              <a:spcBef>
                <a:spcPct val="40000"/>
              </a:spcBef>
            </a:pP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 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在基于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ARM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的混合编程技术中，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语言子程序只需开发者指定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ATPCS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类型，而汇编子程序则需完全依靠开发者来保证。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		</a:t>
            </a:r>
            <a:endParaRPr lang="zh-CN" altLang="en-US" sz="28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8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81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4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5175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基本ATPCS (1)：寄存器使用规则</a:t>
            </a:r>
          </a:p>
        </p:txBody>
      </p:sp>
      <p:sp>
        <p:nvSpPr>
          <p:cNvPr id="49158" name="Rectangle 5"/>
          <p:cNvSpPr/>
          <p:nvPr/>
        </p:nvSpPr>
        <p:spPr>
          <a:xfrm>
            <a:off x="0" y="765175"/>
            <a:ext cx="9144000" cy="5702300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269875">
              <a:lnSpc>
                <a:spcPct val="115000"/>
              </a:lnSpc>
              <a:spcBef>
                <a:spcPct val="10000"/>
              </a:spcBef>
            </a:pP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①寄存器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R0~R3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（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A1~A4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）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用做子程序参数传递。被调用的子程序在返回前无需恢复其内容。</a:t>
            </a:r>
          </a:p>
          <a:p>
            <a:pPr indent="269875">
              <a:lnSpc>
                <a:spcPct val="115000"/>
              </a:lnSpc>
              <a:spcBef>
                <a:spcPct val="10000"/>
              </a:spcBef>
            </a:pP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②寄存器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R4~R11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（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V1~V8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）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用做子程序内的局部变量保存。如有使用则应进行保护和恢复。（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Thumb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程序通常只能使用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R4~R7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）</a:t>
            </a:r>
            <a:endParaRPr lang="en-US" altLang="zh-CN" sz="28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 indent="269875">
              <a:lnSpc>
                <a:spcPct val="115000"/>
              </a:lnSpc>
              <a:spcBef>
                <a:spcPct val="10000"/>
              </a:spcBef>
            </a:pP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③ 寄存器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R12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（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IP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）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用作临时</a:t>
            </a:r>
            <a:r>
              <a:rPr lang="zh-CN" altLang="en-US" sz="2800" b="1" dirty="0">
                <a:latin typeface="Times New Roman" panose="02020603050405020304" pitchFamily="18" charset="0"/>
                <a:ea typeface="方正书宋_GBK" panose="03000509000000000000" charset="-122"/>
              </a:rPr>
              <a:t>（</a:t>
            </a:r>
            <a:r>
              <a:rPr lang="en-US" altLang="zh-CN" sz="2800" b="1" dirty="0">
                <a:latin typeface="Times New Roman" panose="02020603050405020304" pitchFamily="18" charset="0"/>
                <a:ea typeface="方正书宋_GBK" panose="03000509000000000000" charset="-122"/>
              </a:rPr>
              <a:t>scratch</a:t>
            </a:r>
            <a:r>
              <a:rPr lang="zh-CN" altLang="en-US" sz="2800" b="1" dirty="0">
                <a:latin typeface="Times New Roman" panose="02020603050405020304" pitchFamily="18" charset="0"/>
                <a:ea typeface="方正书宋_GBK" panose="03000509000000000000" charset="-122"/>
              </a:rPr>
              <a:t>）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指针。</a:t>
            </a:r>
          </a:p>
          <a:p>
            <a:pPr indent="269875">
              <a:lnSpc>
                <a:spcPct val="115000"/>
              </a:lnSpc>
              <a:spcBef>
                <a:spcPct val="10000"/>
              </a:spcBef>
            </a:pP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④ 寄存器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R13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用作数据栈指针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SP 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，不能用于其他用途。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SP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在子程序进入和退出时的值必须相等。</a:t>
            </a:r>
          </a:p>
          <a:p>
            <a:pPr indent="269875">
              <a:lnSpc>
                <a:spcPct val="115000"/>
              </a:lnSpc>
              <a:spcBef>
                <a:spcPct val="10000"/>
              </a:spcBef>
            </a:pP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⑤ 寄存器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R14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用作连接寄存器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LR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。如果子程序中保存了返回地址，则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R14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可用于其他用途。</a:t>
            </a:r>
          </a:p>
          <a:p>
            <a:pPr indent="269875">
              <a:lnSpc>
                <a:spcPct val="115000"/>
              </a:lnSpc>
              <a:spcBef>
                <a:spcPct val="10000"/>
              </a:spcBef>
            </a:pP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⑥ 寄存器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R15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是程序计数器</a:t>
            </a:r>
            <a:r>
              <a:rPr lang="en-US" altLang="zh-CN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PC</a:t>
            </a:r>
            <a:r>
              <a:rPr lang="zh-CN" altLang="en-US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，不能用于其他用途。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9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9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9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9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9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8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ChangeArrowheads="1"/>
          </p:cNvSpPr>
          <p:nvPr/>
        </p:nvSpPr>
        <p:spPr bwMode="auto">
          <a:xfrm>
            <a:off x="228918" y="-13335"/>
            <a:ext cx="8459788" cy="8239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j-cs"/>
              </a:rPr>
              <a:t>  ATPCS</a:t>
            </a:r>
            <a:r>
              <a:rPr kumimoji="0" lang="zh-CN" alt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j-cs"/>
              </a:rPr>
              <a:t>中的寄存器使用规则</a:t>
            </a:r>
          </a:p>
        </p:txBody>
      </p:sp>
      <p:graphicFrame>
        <p:nvGraphicFramePr>
          <p:cNvPr id="761893" name="Group 37"/>
          <p:cNvGraphicFramePr>
            <a:graphicFrameLocks noGrp="1"/>
          </p:cNvGraphicFramePr>
          <p:nvPr/>
        </p:nvGraphicFramePr>
        <p:xfrm>
          <a:off x="71438" y="1000125"/>
          <a:ext cx="9072562" cy="5789234"/>
        </p:xfrm>
        <a:graphic>
          <a:graphicData uri="http://schemas.openxmlformats.org/drawingml/2006/table">
            <a:tbl>
              <a:tblPr/>
              <a:tblGrid>
                <a:gridCol w="10874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15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135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43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寄存器</a:t>
                      </a:r>
                      <a:endParaRPr kumimoji="1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别名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用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  <a:cs typeface="Arial" panose="020B0604020202020204" pitchFamily="34" charset="0"/>
                        </a:rPr>
                        <a:t>     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法</a:t>
                      </a:r>
                      <a:endParaRPr kumimoji="1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R0~R3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A1~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宋体" panose="02010600030101010101" pitchFamily="2" charset="-122"/>
                        </a:rPr>
                        <a:t>A4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入口参数 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/ 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返回值 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/ 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临时 （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scratch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）寄存器</a:t>
                      </a:r>
                      <a:endParaRPr kumimoji="1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1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R4~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宋体" panose="02010600030101010101" pitchFamily="2" charset="-122"/>
                        </a:rPr>
                        <a:t>R11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V1~V8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子程序局部变量寄存器，其中：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方正书宋_GBK" panose="03000509000000000000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 R7/V4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也作为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Thumb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状态工作寄存器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WR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；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方正书宋_GBK" panose="03000509000000000000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R9/V6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在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支持可读写段位置无关的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ATPCS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中用作静态基址寄存器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SB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；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方正书宋_GBK" panose="03000509000000000000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AutoNum type="arabicPeriod"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R10/V7/</a:t>
                      </a:r>
                      <a:r>
                        <a:rPr kumimoji="1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在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支持数据栈检查的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ATPCS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中为数据栈限制指针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SL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；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方正书宋_GBK" panose="03000509000000000000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AutoNum type="arabicPeriod"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R11/V8/</a:t>
                      </a:r>
                      <a:r>
                        <a:rPr kumimoji="1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在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支持数据栈检查的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ATPCS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中为数据帧指针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FP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；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R12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IP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临时（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scratch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）寄存器，用于过程链接胶合代码中（如连接器提供的</a:t>
                      </a: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veneers</a:t>
                      </a: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代码协助实现长跳转时会使用并修改其值）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R13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SP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堆栈指针，不能用于其他用途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R14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LR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连接寄存器</a:t>
                      </a:r>
                      <a:endParaRPr kumimoji="1" lang="zh-CN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6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R15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方正书宋_GBK" panose="03000509000000000000" charset="-122"/>
                        </a:rPr>
                        <a:t>PC</a:t>
                      </a:r>
                      <a:endParaRPr kumimoji="1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宋体" panose="02010600030101010101" pitchFamily="2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方正书宋_GBK" panose="03000509000000000000" charset="-122"/>
                        </a:rPr>
                        <a:t>程序计数器，不能用于其他用途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61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6613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基本ATPCS (2)：数据栈使用规则</a:t>
            </a:r>
          </a:p>
        </p:txBody>
      </p:sp>
      <p:sp>
        <p:nvSpPr>
          <p:cNvPr id="50182" name="Rectangle 5"/>
          <p:cNvSpPr/>
          <p:nvPr/>
        </p:nvSpPr>
        <p:spPr>
          <a:xfrm>
            <a:off x="142875" y="836613"/>
            <a:ext cx="8893175" cy="461962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269875">
              <a:lnSpc>
                <a:spcPct val="130000"/>
              </a:lnSpc>
              <a:spcBef>
                <a:spcPct val="30000"/>
              </a:spcBef>
            </a:pP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ARM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的数据栈可为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FD(Full Descending)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ED(Empty Descending)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FA(Full Ascending)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或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EA(Empty Ascending)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，但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ATPCS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规定数据栈为</a:t>
            </a:r>
            <a:r>
              <a:rPr lang="en-US" altLang="zh-CN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FD</a:t>
            </a:r>
            <a:r>
              <a:rPr lang="zh-CN" altLang="en-US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类型，且</a:t>
            </a:r>
            <a:r>
              <a:rPr lang="en-US" altLang="zh-CN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8</a:t>
            </a:r>
            <a:r>
              <a:rPr lang="zh-CN" altLang="en-US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字节对齐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的。</a:t>
            </a:r>
          </a:p>
          <a:p>
            <a:pPr indent="269875">
              <a:spcBef>
                <a:spcPct val="30000"/>
              </a:spcBef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  <a:sym typeface="Wingdings" panose="05000000000000000000" pitchFamily="2" charset="2"/>
              </a:rPr>
              <a:t>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 数据栈</a:t>
            </a:r>
            <a:r>
              <a:rPr lang="zh-CN" altLang="en-US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指针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(stack pointer)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指向最后入栈的数据单元地址。</a:t>
            </a:r>
            <a:endParaRPr lang="zh-CN" altLang="en-US" sz="2400" b="1" dirty="0">
              <a:latin typeface="Comic Sans MS" panose="030F0702030302020204" pitchFamily="66" charset="0"/>
              <a:ea typeface="华文行楷" panose="02010800040101010101" pitchFamily="2" charset="-122"/>
              <a:sym typeface="Wingdings" panose="05000000000000000000" pitchFamily="2" charset="2"/>
            </a:endParaRPr>
          </a:p>
          <a:p>
            <a:pPr indent="269875">
              <a:spcBef>
                <a:spcPct val="30000"/>
              </a:spcBef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  <a:sym typeface="Wingdings" panose="05000000000000000000" pitchFamily="2" charset="2"/>
              </a:rPr>
              <a:t>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 数据栈</a:t>
            </a:r>
            <a:r>
              <a:rPr lang="zh-CN" altLang="en-US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基址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(stack base)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指向数据栈的最高地址。</a:t>
            </a:r>
          </a:p>
          <a:p>
            <a:pPr indent="269875">
              <a:spcBef>
                <a:spcPct val="30000"/>
              </a:spcBef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  <a:sym typeface="Wingdings" panose="05000000000000000000" pitchFamily="2" charset="2"/>
              </a:rPr>
              <a:t>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 数据栈</a:t>
            </a:r>
            <a:r>
              <a:rPr lang="zh-CN" altLang="en-US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界限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(stack limit)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指向数据栈的最低地址。</a:t>
            </a:r>
          </a:p>
          <a:p>
            <a:pPr indent="269875">
              <a:spcBef>
                <a:spcPct val="30000"/>
              </a:spcBef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  <a:sym typeface="Wingdings" panose="05000000000000000000" pitchFamily="2" charset="2"/>
              </a:rPr>
              <a:t>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 已占用的数据栈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(used stack)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指栈基址和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SP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之间的区域，其中包括栈指针对应的内存单元。</a:t>
            </a:r>
            <a:endParaRPr lang="zh-CN" altLang="en-US" sz="2400" b="1" dirty="0">
              <a:latin typeface="Comic Sans MS" panose="030F0702030302020204" pitchFamily="66" charset="0"/>
              <a:ea typeface="华文行楷" panose="02010800040101010101" pitchFamily="2" charset="-122"/>
              <a:sym typeface="Wingdings" panose="05000000000000000000" pitchFamily="2" charset="2"/>
            </a:endParaRPr>
          </a:p>
          <a:p>
            <a:pPr indent="269875">
              <a:spcBef>
                <a:spcPct val="30000"/>
              </a:spcBef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  <a:sym typeface="Wingdings" panose="05000000000000000000" pitchFamily="2" charset="2"/>
              </a:rPr>
              <a:t>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 数据栈中的</a:t>
            </a:r>
            <a:r>
              <a:rPr lang="zh-CN" altLang="en-US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数据帧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(stack frame)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指栈中为子程序分配的用来保存寄存器和局部变量的区域。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		</a:t>
            </a:r>
            <a:endParaRPr lang="zh-CN" altLang="en-US" sz="24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</p:txBody>
      </p:sp>
      <p:sp>
        <p:nvSpPr>
          <p:cNvPr id="50184" name="Rectangle 8"/>
          <p:cNvSpPr/>
          <p:nvPr/>
        </p:nvSpPr>
        <p:spPr>
          <a:xfrm>
            <a:off x="0" y="5429250"/>
            <a:ext cx="9144000" cy="1495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15000"/>
              </a:lnSpc>
            </a:pPr>
            <a:r>
              <a:rPr lang="zh-CN" altLang="en-US" sz="2000" b="1" dirty="0">
                <a:solidFill>
                  <a:srgbClr val="000099"/>
                </a:solidFill>
                <a:latin typeface="Comic Sans MS" panose="030F0702030302020204" pitchFamily="66" charset="0"/>
              </a:rPr>
              <a:t>    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对于汇编代码来说，必须保证在进入该汇编代码后，直到调用外部代码之间，栈指针变化为偶数个字；</a:t>
            </a:r>
          </a:p>
          <a:p>
            <a:pPr>
              <a:lnSpc>
                <a:spcPct val="115000"/>
              </a:lnSpc>
            </a:pP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应使用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PRESERVE8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伪指令告诉连接器，本汇编代码是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8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字节对齐的；</a:t>
            </a:r>
            <a:endParaRPr lang="en-US" altLang="zh-CN" sz="2000" b="1" dirty="0">
              <a:solidFill>
                <a:srgbClr val="D60093"/>
              </a:solidFill>
              <a:latin typeface="Comic Sans MS" panose="030F0702030302020204" pitchFamily="66" charset="0"/>
            </a:endParaRPr>
          </a:p>
          <a:p>
            <a:pPr>
              <a:lnSpc>
                <a:spcPct val="115000"/>
              </a:lnSpc>
            </a:pP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应使用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FRAME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伪指令描述数据帧</a:t>
            </a:r>
            <a:r>
              <a:rPr lang="zh-CN" altLang="en-US" sz="2000" b="1" dirty="0">
                <a:solidFill>
                  <a:srgbClr val="000099"/>
                </a:solidFill>
                <a:latin typeface="Comic Sans MS" panose="030F0702030302020204" pitchFamily="66" charset="0"/>
              </a:rPr>
              <a:t>；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0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0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0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0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0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0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0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82" grpId="0" build="p"/>
      <p:bldP spid="5018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6" name="Text Box 4"/>
          <p:cNvSpPr txBox="1"/>
          <p:nvPr/>
        </p:nvSpPr>
        <p:spPr>
          <a:xfrm>
            <a:off x="357188" y="336550"/>
            <a:ext cx="8643937" cy="623379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GBLA Test1		;</a:t>
            </a:r>
            <a:r>
              <a:rPr lang="zh-CN" altLang="en-US" sz="2000" b="1" dirty="0">
                <a:latin typeface="Comic Sans MS" panose="030F0702030302020204" pitchFamily="66" charset="0"/>
              </a:rPr>
              <a:t>声明全局数字变量</a:t>
            </a:r>
            <a:r>
              <a:rPr lang="en-US" altLang="zh-CN" sz="2000" b="1" dirty="0">
                <a:latin typeface="Comic Sans MS" panose="030F0702030302020204" pitchFamily="66" charset="0"/>
              </a:rPr>
              <a:t>Test1</a:t>
            </a:r>
            <a:r>
              <a:rPr lang="zh-CN" altLang="en-US" sz="2000" b="1" dirty="0">
                <a:latin typeface="Comic Sans MS" panose="030F0702030302020204" pitchFamily="66" charset="0"/>
              </a:rPr>
              <a:t>，赋值为</a:t>
            </a:r>
            <a:r>
              <a:rPr lang="en-US" altLang="zh-CN" sz="2000" b="1" dirty="0">
                <a:latin typeface="Comic Sans MS" panose="030F0702030302020204" pitchFamily="66" charset="0"/>
              </a:rPr>
              <a:t>0xaa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  Test1 SETA 0xaa	</a:t>
            </a:r>
          </a:p>
          <a:p>
            <a:pPr>
              <a:spcBef>
                <a:spcPts val="18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GBLL Test2		;</a:t>
            </a:r>
            <a:r>
              <a:rPr lang="zh-CN" altLang="en-US" sz="2000" b="1" dirty="0">
                <a:latin typeface="Comic Sans MS" panose="030F0702030302020204" pitchFamily="66" charset="0"/>
              </a:rPr>
              <a:t>声明全局逻辑变量</a:t>
            </a:r>
            <a:r>
              <a:rPr lang="en-US" altLang="zh-CN" sz="2000" b="1" dirty="0">
                <a:latin typeface="Comic Sans MS" panose="030F0702030302020204" pitchFamily="66" charset="0"/>
              </a:rPr>
              <a:t>Test2</a:t>
            </a:r>
            <a:r>
              <a:rPr lang="zh-CN" altLang="en-US" sz="2000" b="1" dirty="0">
                <a:latin typeface="Comic Sans MS" panose="030F0702030302020204" pitchFamily="66" charset="0"/>
              </a:rPr>
              <a:t>，赋值为“真”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 Test2 SETL {TRUE}	</a:t>
            </a:r>
            <a:endParaRPr lang="zh-CN" altLang="en-US" sz="2000" b="1" dirty="0">
              <a:latin typeface="Comic Sans MS" panose="030F0702030302020204" pitchFamily="66" charset="0"/>
            </a:endParaRPr>
          </a:p>
          <a:p>
            <a:pPr>
              <a:lnSpc>
                <a:spcPts val="2000"/>
              </a:lnSpc>
              <a:spcBef>
                <a:spcPts val="18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GBLS Test3		;</a:t>
            </a:r>
            <a:r>
              <a:rPr lang="zh-CN" altLang="en-US" sz="2000" b="1" dirty="0">
                <a:latin typeface="Comic Sans MS" panose="030F0702030302020204" pitchFamily="66" charset="0"/>
              </a:rPr>
              <a:t>声明全局字符串变量为</a:t>
            </a:r>
            <a:r>
              <a:rPr lang="en-US" altLang="zh-CN" sz="2000" b="1" dirty="0">
                <a:latin typeface="Comic Sans MS" panose="030F0702030302020204" pitchFamily="66" charset="0"/>
              </a:rPr>
              <a:t>Test3</a:t>
            </a:r>
            <a:r>
              <a:rPr lang="zh-CN" altLang="en-US" sz="2000" b="1" dirty="0">
                <a:latin typeface="Comic Sans MS" panose="030F0702030302020204" pitchFamily="66" charset="0"/>
              </a:rPr>
              <a:t>，赋值为</a:t>
            </a:r>
            <a:r>
              <a:rPr lang="en-US" altLang="zh-CN" sz="2000" b="1" dirty="0">
                <a:latin typeface="Comic Sans MS" panose="030F0702030302020204" pitchFamily="66" charset="0"/>
              </a:rPr>
              <a:t>"Testing“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 Test3 SETS "Testing“	</a:t>
            </a:r>
          </a:p>
          <a:p>
            <a:pPr>
              <a:lnSpc>
                <a:spcPts val="2000"/>
              </a:lnSpc>
              <a:spcBef>
                <a:spcPts val="18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LCLA Test4		; </a:t>
            </a:r>
            <a:r>
              <a:rPr lang="zh-CN" altLang="en-US" sz="2000" b="1" dirty="0">
                <a:latin typeface="Comic Sans MS" panose="030F0702030302020204" pitchFamily="66" charset="0"/>
              </a:rPr>
              <a:t>声明局部数字变量</a:t>
            </a:r>
            <a:r>
              <a:rPr lang="en-US" altLang="zh-CN" sz="2000" b="1" dirty="0">
                <a:latin typeface="Comic Sans MS" panose="030F0702030302020204" pitchFamily="66" charset="0"/>
              </a:rPr>
              <a:t>Test4</a:t>
            </a:r>
            <a:r>
              <a:rPr lang="zh-CN" altLang="en-US" sz="2000" b="1" dirty="0">
                <a:latin typeface="Comic Sans MS" panose="030F0702030302020204" pitchFamily="66" charset="0"/>
              </a:rPr>
              <a:t>，赋值为</a:t>
            </a:r>
            <a:r>
              <a:rPr lang="en-US" altLang="zh-CN" sz="2000" b="1" dirty="0">
                <a:latin typeface="Comic Sans MS" panose="030F0702030302020204" pitchFamily="66" charset="0"/>
              </a:rPr>
              <a:t>0xaa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 Test4 SETA 0xaa		</a:t>
            </a:r>
          </a:p>
          <a:p>
            <a:pPr>
              <a:lnSpc>
                <a:spcPts val="2000"/>
              </a:lnSpc>
              <a:spcBef>
                <a:spcPts val="18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LCLL Test5		; </a:t>
            </a:r>
            <a:r>
              <a:rPr lang="zh-CN" altLang="en-US" sz="2000" b="1" dirty="0">
                <a:latin typeface="Comic Sans MS" panose="030F0702030302020204" pitchFamily="66" charset="0"/>
              </a:rPr>
              <a:t>声明局部逻辑变量</a:t>
            </a:r>
            <a:r>
              <a:rPr lang="en-US" altLang="zh-CN" sz="2000" b="1" dirty="0">
                <a:latin typeface="Comic Sans MS" panose="030F0702030302020204" pitchFamily="66" charset="0"/>
              </a:rPr>
              <a:t>Test5</a:t>
            </a:r>
            <a:r>
              <a:rPr lang="zh-CN" altLang="en-US" sz="2000" b="1" dirty="0">
                <a:latin typeface="Comic Sans MS" panose="030F0702030302020204" pitchFamily="66" charset="0"/>
              </a:rPr>
              <a:t> ，赋值为“真”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 Test5 SETL {TRUE}	</a:t>
            </a:r>
            <a:endParaRPr lang="zh-CN" altLang="en-US" sz="2000" b="1" dirty="0">
              <a:latin typeface="Comic Sans MS" panose="030F0702030302020204" pitchFamily="66" charset="0"/>
            </a:endParaRPr>
          </a:p>
          <a:p>
            <a:pPr>
              <a:lnSpc>
                <a:spcPts val="2000"/>
              </a:lnSpc>
              <a:spcBef>
                <a:spcPts val="18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LCLS Test6		;</a:t>
            </a:r>
            <a:r>
              <a:rPr lang="zh-CN" altLang="en-US" sz="2000" b="1" dirty="0">
                <a:latin typeface="Comic Sans MS" panose="030F0702030302020204" pitchFamily="66" charset="0"/>
              </a:rPr>
              <a:t>声明局部字符串变量</a:t>
            </a:r>
            <a:r>
              <a:rPr lang="en-US" altLang="zh-CN" sz="2000" b="1" dirty="0">
                <a:latin typeface="Comic Sans MS" panose="030F0702030302020204" pitchFamily="66" charset="0"/>
              </a:rPr>
              <a:t>Test6</a:t>
            </a:r>
            <a:r>
              <a:rPr lang="zh-CN" altLang="en-US" sz="2000" b="1" dirty="0">
                <a:latin typeface="Comic Sans MS" panose="030F0702030302020204" pitchFamily="66" charset="0"/>
              </a:rPr>
              <a:t> ，赋值为</a:t>
            </a:r>
            <a:r>
              <a:rPr lang="en-US" altLang="zh-CN" sz="2000" b="1" dirty="0">
                <a:latin typeface="Comic Sans MS" panose="030F0702030302020204" pitchFamily="66" charset="0"/>
              </a:rPr>
              <a:t>"Testing“</a:t>
            </a:r>
          </a:p>
          <a:p>
            <a:pPr>
              <a:lnSpc>
                <a:spcPts val="2500"/>
              </a:lnSpc>
              <a:spcBef>
                <a:spcPts val="12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   Test6 SETS "Testing“</a:t>
            </a:r>
          </a:p>
          <a:p>
            <a:pPr>
              <a:lnSpc>
                <a:spcPts val="2500"/>
              </a:lnSpc>
              <a:spcBef>
                <a:spcPts val="1800"/>
              </a:spcBef>
            </a:pPr>
            <a:r>
              <a:rPr lang="en-US" altLang="zh-CN" sz="2000" b="1" dirty="0">
                <a:latin typeface="Comic Sans MS" panose="030F0702030302020204" pitchFamily="66" charset="0"/>
              </a:rPr>
              <a:t>RegList RLIST {R0-R5, R8, R10}</a:t>
            </a:r>
          </a:p>
          <a:p>
            <a:pPr>
              <a:lnSpc>
                <a:spcPts val="2500"/>
              </a:lnSpc>
            </a:pPr>
            <a:r>
              <a:rPr lang="en-US" altLang="zh-CN" sz="2000" b="1" dirty="0">
                <a:latin typeface="Comic Sans MS" panose="030F0702030302020204" pitchFamily="66" charset="0"/>
              </a:rPr>
              <a:t>; </a:t>
            </a:r>
            <a:r>
              <a:rPr lang="zh-CN" altLang="en-US" sz="2000" b="1" dirty="0">
                <a:latin typeface="Comic Sans MS" panose="030F0702030302020204" pitchFamily="66" charset="0"/>
              </a:rPr>
              <a:t>声明寄存器列表</a:t>
            </a:r>
            <a:r>
              <a:rPr lang="en-US" altLang="zh-CN" sz="2000" b="1" dirty="0">
                <a:latin typeface="Comic Sans MS" panose="030F0702030302020204" pitchFamily="66" charset="0"/>
              </a:rPr>
              <a:t>RegList</a:t>
            </a:r>
            <a:r>
              <a:rPr lang="zh-CN" altLang="en-US" sz="2000" b="1" dirty="0">
                <a:latin typeface="Comic Sans MS" panose="030F0702030302020204" pitchFamily="66" charset="0"/>
              </a:rPr>
              <a:t>，</a:t>
            </a:r>
            <a:r>
              <a:rPr lang="en-US" altLang="zh-CN" sz="2000" b="1" dirty="0">
                <a:latin typeface="Comic Sans MS" panose="030F0702030302020204" pitchFamily="66" charset="0"/>
              </a:rPr>
              <a:t>LDM/STM</a:t>
            </a:r>
            <a:r>
              <a:rPr lang="zh-CN" altLang="en-US" sz="2000" b="1" dirty="0">
                <a:latin typeface="Comic Sans MS" panose="030F0702030302020204" pitchFamily="66" charset="0"/>
              </a:rPr>
              <a:t>指令可通过该名称访问寄存器列表</a:t>
            </a:r>
          </a:p>
        </p:txBody>
      </p:sp>
      <p:sp>
        <p:nvSpPr>
          <p:cNvPr id="16387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16388" name="矩形 5"/>
          <p:cNvSpPr/>
          <p:nvPr/>
        </p:nvSpPr>
        <p:spPr>
          <a:xfrm>
            <a:off x="8215313" y="6484938"/>
            <a:ext cx="7207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6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45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454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454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454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454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454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454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454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454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454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454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74547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74547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47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4547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5476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2163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基本ATPCS(3)：参数传递规则</a:t>
            </a:r>
          </a:p>
        </p:txBody>
      </p:sp>
      <p:sp>
        <p:nvSpPr>
          <p:cNvPr id="52230" name="Rectangle 5"/>
          <p:cNvSpPr/>
          <p:nvPr/>
        </p:nvSpPr>
        <p:spPr>
          <a:xfrm>
            <a:off x="0" y="873125"/>
            <a:ext cx="9144000" cy="310832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269875">
              <a:spcBef>
                <a:spcPts val="600"/>
              </a:spcBef>
            </a:pPr>
            <a:r>
              <a:rPr lang="en-US" altLang="zh-CN" sz="2400" b="1" dirty="0">
                <a:solidFill>
                  <a:srgbClr val="D60093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1</a:t>
            </a:r>
            <a:r>
              <a:rPr lang="zh-CN" altLang="en-US" sz="2400" b="1" dirty="0">
                <a:solidFill>
                  <a:srgbClr val="D60093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、子程序入口参数传递规则</a:t>
            </a:r>
          </a:p>
          <a:p>
            <a:pPr indent="269875">
              <a:spcBef>
                <a:spcPts val="600"/>
              </a:spcBef>
            </a:pP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参数不超过</a:t>
            </a:r>
            <a:r>
              <a:rPr lang="en-US" altLang="zh-CN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4</a:t>
            </a: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个时使用寄存器</a:t>
            </a:r>
            <a:r>
              <a:rPr lang="en-US" altLang="zh-CN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R0~R3</a:t>
            </a: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，依次将各字数据传送到</a:t>
            </a:r>
            <a:r>
              <a:rPr lang="zh-CN" altLang="en-US" sz="2000" b="1" dirty="0">
                <a:solidFill>
                  <a:schemeClr val="accent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寄存器；</a:t>
            </a:r>
            <a:endParaRPr lang="en-US" altLang="zh-CN" sz="2000" b="1" dirty="0">
              <a:solidFill>
                <a:schemeClr val="accent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indent="269875">
              <a:spcBef>
                <a:spcPts val="600"/>
              </a:spcBef>
            </a:pP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参数超过</a:t>
            </a:r>
            <a:r>
              <a:rPr lang="en-US" altLang="zh-CN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4</a:t>
            </a: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个时将剩余的字数据传送到</a:t>
            </a:r>
            <a:r>
              <a:rPr lang="zh-CN" altLang="en-US" sz="2000" b="1" dirty="0">
                <a:solidFill>
                  <a:schemeClr val="accent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数据栈，</a:t>
            </a: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入栈的顺序与参数顺序相反，即最后一个参数先入栈。</a:t>
            </a:r>
            <a:endParaRPr lang="en-US" altLang="zh-CN" sz="20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indent="269875">
              <a:spcBef>
                <a:spcPts val="600"/>
              </a:spcBef>
            </a:pPr>
            <a:r>
              <a:rPr lang="zh-CN" altLang="en-US" sz="2000" b="1" dirty="0">
                <a:solidFill>
                  <a:srgbClr val="D60093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</a:t>
            </a:r>
            <a:r>
              <a:rPr lang="en-US" altLang="zh-CN" sz="2400" b="1" dirty="0">
                <a:solidFill>
                  <a:srgbClr val="D60093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2</a:t>
            </a:r>
            <a:r>
              <a:rPr lang="zh-CN" altLang="en-US" sz="2400" b="1" dirty="0">
                <a:solidFill>
                  <a:srgbClr val="D60093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、子程序结果返回规则</a:t>
            </a:r>
          </a:p>
          <a:p>
            <a:pPr indent="269875">
              <a:spcBef>
                <a:spcPts val="600"/>
              </a:spcBef>
            </a:pP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当结果为一个</a:t>
            </a:r>
            <a:r>
              <a:rPr lang="en-US" altLang="zh-CN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32</a:t>
            </a: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位的整数时通过寄存器</a:t>
            </a:r>
            <a:r>
              <a:rPr lang="en-US" altLang="zh-CN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R0</a:t>
            </a: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返回子程序结果；</a:t>
            </a:r>
            <a:endParaRPr lang="en-US" altLang="zh-CN" sz="20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indent="269875">
              <a:spcBef>
                <a:spcPts val="600"/>
              </a:spcBef>
            </a:pP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当结果为一个</a:t>
            </a:r>
            <a:r>
              <a:rPr lang="en-US" altLang="zh-CN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64</a:t>
            </a: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位的整数时通过</a:t>
            </a:r>
            <a:r>
              <a:rPr lang="en-US" altLang="zh-CN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R0</a:t>
            </a: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和</a:t>
            </a:r>
            <a:r>
              <a:rPr lang="en-US" altLang="zh-CN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R1</a:t>
            </a: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返回子程序结果，以此类推；</a:t>
            </a:r>
            <a:endParaRPr lang="en-US" altLang="zh-CN" sz="20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indent="269875">
              <a:spcBef>
                <a:spcPts val="600"/>
              </a:spcBef>
            </a:pPr>
            <a:r>
              <a:rPr lang="zh-CN" altLang="en-US" sz="20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当对于位数更多的子程序结果，需要通过调用内存来传递。</a:t>
            </a:r>
            <a:r>
              <a:rPr lang="en-US" altLang="zh-CN" sz="2000" b="1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	</a:t>
            </a:r>
            <a:endParaRPr lang="zh-CN" altLang="en-US" sz="2000" b="1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69636" name="矩形 5"/>
          <p:cNvSpPr/>
          <p:nvPr/>
        </p:nvSpPr>
        <p:spPr>
          <a:xfrm>
            <a:off x="8215313" y="6484938"/>
            <a:ext cx="7207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60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  <p:pic>
        <p:nvPicPr>
          <p:cNvPr id="5" name="Picture 8" descr="6t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688" y="4286250"/>
            <a:ext cx="3071812" cy="24209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7" descr="6t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438" y="3989388"/>
            <a:ext cx="3570287" cy="28686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2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2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2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2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22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22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22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30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76200"/>
            <a:ext cx="8229600" cy="765175"/>
          </a:xfrm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 err="1">
                <a:ln w="6350">
                  <a:noFill/>
                </a:ln>
                <a:solidFill>
                  <a:srgbClr val="D60093"/>
                </a:solidFill>
                <a:effectLst/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C程序调用汇编函数</a:t>
            </a:r>
          </a:p>
        </p:txBody>
      </p:sp>
      <p:sp>
        <p:nvSpPr>
          <p:cNvPr id="7" name="Rectangle 5"/>
          <p:cNvSpPr/>
          <p:nvPr/>
        </p:nvSpPr>
        <p:spPr>
          <a:xfrm>
            <a:off x="494665" y="962660"/>
            <a:ext cx="8457565" cy="252285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 marL="88900" indent="452755">
              <a:spcBef>
                <a:spcPts val="600"/>
              </a:spcBef>
              <a:buFont typeface="Comic Sans MS" panose="030F0702030302020204" pitchFamily="66" charset="0"/>
              <a:buAutoNum type="arabicPeriod"/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汇编程序的设置要遵循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ATPCS 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规则，保证程序调用时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参数、寄存器和堆栈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的正确使用。</a:t>
            </a:r>
            <a:endParaRPr lang="en-US" altLang="zh-CN" sz="24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 marL="88900" indent="452755">
              <a:spcBef>
                <a:spcPts val="600"/>
              </a:spcBef>
              <a:buFont typeface="Comic Sans MS" panose="030F0702030302020204" pitchFamily="66" charset="0"/>
              <a:buAutoNum type="arabicPeriod"/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在汇编程序中使用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EXPORT</a:t>
            </a:r>
            <a:r>
              <a:rPr lang="en-US" altLang="zh-CN" sz="2400" b="1" dirty="0">
                <a:solidFill>
                  <a:schemeClr val="bg1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伪指令声明本子程序，使其它程序可以调用此子程序。</a:t>
            </a:r>
            <a:endParaRPr lang="en-US" altLang="zh-CN" sz="24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 marL="88900" indent="452755">
              <a:spcBef>
                <a:spcPts val="600"/>
              </a:spcBef>
              <a:buFont typeface="Comic Sans MS" panose="030F0702030302020204" pitchFamily="66" charset="0"/>
              <a:buAutoNum type="arabicPeriod"/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在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 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语言程序中使用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extern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关键字声明要调用的汇编子程序为外部函数。</a:t>
            </a:r>
            <a:r>
              <a:rPr lang="zh-CN" altLang="fr-FR" sz="28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</a:t>
            </a:r>
            <a:endParaRPr lang="zh-CN" altLang="en-US" sz="28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</p:txBody>
      </p:sp>
      <p:sp>
        <p:nvSpPr>
          <p:cNvPr id="46087" name="Rectangle 7"/>
          <p:cNvSpPr/>
          <p:nvPr/>
        </p:nvSpPr>
        <p:spPr>
          <a:xfrm>
            <a:off x="457200" y="3348355"/>
            <a:ext cx="8533130" cy="295338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 algn="ctr" eaLnBrk="0" hangingPunct="0">
              <a:lnSpc>
                <a:spcPct val="150000"/>
              </a:lnSpc>
            </a:pP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汇编程序调用</a:t>
            </a:r>
            <a:r>
              <a:rPr lang="en-US" altLang="zh-CN" sz="2800" b="1" dirty="0">
                <a:solidFill>
                  <a:srgbClr val="D60093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C</a:t>
            </a:r>
            <a:r>
              <a:rPr lang="zh-CN" altLang="en-US" sz="2800" b="1" dirty="0">
                <a:solidFill>
                  <a:srgbClr val="D60093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函数</a:t>
            </a:r>
            <a:endParaRPr lang="en-US" altLang="zh-CN" sz="4800" dirty="0">
              <a:solidFill>
                <a:srgbClr val="D60093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  <a:p>
            <a:pPr eaLnBrk="0" hangingPunct="0">
              <a:lnSpc>
                <a:spcPct val="150000"/>
              </a:lnSpc>
              <a:buFont typeface="Comic Sans MS" panose="030F0702030302020204" pitchFamily="66" charset="0"/>
              <a:buAutoNum type="arabicPeriod"/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汇编程序的设置要遵循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ATPCS 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规则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,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保证程序调用时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参数、寄存器和堆栈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的正确使用。</a:t>
            </a:r>
            <a:endParaRPr lang="en-US" altLang="zh-CN" sz="24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 eaLnBrk="0" hangingPunct="0">
              <a:buFont typeface="Comic Sans MS" panose="030F0702030302020204" pitchFamily="66" charset="0"/>
              <a:buAutoNum type="arabicPeriod"/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在汇编程序中使用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IMPORT 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伪指令声明将要调用的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 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程序函数。</a:t>
            </a:r>
            <a:endParaRPr lang="en-US" altLang="zh-CN" sz="24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 eaLnBrk="0" hangingPunct="0">
              <a:buFont typeface="Comic Sans MS" panose="030F0702030302020204" pitchFamily="66" charset="0"/>
              <a:buAutoNum type="arabicPeriod"/>
            </a:pP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在正确设置入口参数后使用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BL 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调用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程序函数。</a:t>
            </a:r>
            <a:endParaRPr lang="en-US" altLang="zh-CN" sz="2400" dirty="0"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60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60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60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2"/>
      <p:bldP spid="46087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8" name="Rectangle 5"/>
          <p:cNvSpPr/>
          <p:nvPr/>
        </p:nvSpPr>
        <p:spPr>
          <a:xfrm>
            <a:off x="457200" y="3641725"/>
            <a:ext cx="8534400" cy="306387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b="1" dirty="0">
                <a:latin typeface="Comic Sans MS" panose="030F0702030302020204" pitchFamily="66" charset="0"/>
              </a:rPr>
              <a:t>AREA SCopy, CODE, READONLY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EXPORT </a:t>
            </a:r>
            <a:r>
              <a:rPr lang="en-US" altLang="zh-CN" b="1" dirty="0">
                <a:latin typeface="Comic Sans MS" panose="030F0702030302020204" pitchFamily="66" charset="0"/>
              </a:rPr>
              <a:t>strcopy                    	; </a:t>
            </a:r>
            <a:r>
              <a:rPr lang="zh-CN" altLang="en-US" b="1" dirty="0">
                <a:latin typeface="Comic Sans MS" panose="030F0702030302020204" pitchFamily="66" charset="0"/>
              </a:rPr>
              <a:t>声明</a:t>
            </a:r>
            <a:r>
              <a:rPr lang="en-US" altLang="zh-CN" b="1" dirty="0">
                <a:latin typeface="Comic Sans MS" panose="030F0702030302020204" pitchFamily="66" charset="0"/>
              </a:rPr>
              <a:t>strcopy</a:t>
            </a:r>
            <a:r>
              <a:rPr lang="zh-CN" altLang="en-US" b="1" dirty="0">
                <a:latin typeface="Comic Sans MS" panose="030F0702030302020204" pitchFamily="66" charset="0"/>
              </a:rPr>
              <a:t>为导出符号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strcopy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bg1"/>
                </a:solidFill>
                <a:latin typeface="Comic Sans MS" panose="030F0702030302020204" pitchFamily="66" charset="0"/>
              </a:rPr>
              <a:t>    </a:t>
            </a:r>
            <a:r>
              <a:rPr lang="en-US" altLang="zh-CN" b="1" dirty="0">
                <a:latin typeface="Comic Sans MS" panose="030F0702030302020204" pitchFamily="66" charset="0"/>
              </a:rPr>
              <a:t>LDRB R2, [R1], #1       	   	; R1</a:t>
            </a:r>
            <a:r>
              <a:rPr lang="zh-CN" altLang="en-US" b="1" dirty="0">
                <a:latin typeface="Comic Sans MS" panose="030F0702030302020204" pitchFamily="66" charset="0"/>
              </a:rPr>
              <a:t>中的值为源数据块的首地址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Comic Sans MS" panose="030F0702030302020204" pitchFamily="66" charset="0"/>
              </a:rPr>
              <a:t>    STRB R2, [R0], #1          		; R0</a:t>
            </a:r>
            <a:r>
              <a:rPr lang="zh-CN" altLang="en-US" b="1" dirty="0">
                <a:latin typeface="Comic Sans MS" panose="030F0702030302020204" pitchFamily="66" charset="0"/>
              </a:rPr>
              <a:t>中的值为目标数据块的首地址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Comic Sans MS" panose="030F0702030302020204" pitchFamily="66" charset="0"/>
              </a:rPr>
              <a:t>    CMP R2, #0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Comic Sans MS" panose="030F0702030302020204" pitchFamily="66" charset="0"/>
              </a:rPr>
              <a:t>    BNE strcopy                 		; </a:t>
            </a:r>
            <a:r>
              <a:rPr lang="zh-CN" altLang="en-US" b="1" dirty="0">
                <a:latin typeface="Comic Sans MS" panose="030F0702030302020204" pitchFamily="66" charset="0"/>
              </a:rPr>
              <a:t>未复制完，循环继续复制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Comic Sans MS" panose="030F0702030302020204" pitchFamily="66" charset="0"/>
              </a:rPr>
              <a:t>    MOV PC, LR                   		; </a:t>
            </a:r>
            <a:r>
              <a:rPr lang="zh-CN" altLang="en-US" b="1" dirty="0">
                <a:latin typeface="Comic Sans MS" panose="030F0702030302020204" pitchFamily="66" charset="0"/>
              </a:rPr>
              <a:t>复制完毕，返回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Comic Sans MS" panose="030F0702030302020204" pitchFamily="66" charset="0"/>
              </a:rPr>
              <a:t>END</a:t>
            </a:r>
            <a:endParaRPr lang="zh-CN" altLang="en-US" b="1" dirty="0">
              <a:latin typeface="Comic Sans MS" panose="030F0702030302020204" pitchFamily="66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81000" y="288925"/>
            <a:ext cx="8763000" cy="31692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extern </a:t>
            </a:r>
            <a:r>
              <a:rPr lang="en-US" altLang="zh-CN" sz="2000" b="1" dirty="0">
                <a:latin typeface="Comic Sans MS" panose="030F0702030302020204" pitchFamily="66" charset="0"/>
              </a:rPr>
              <a:t>void strcopy(char *d,const char *s)</a:t>
            </a:r>
          </a:p>
          <a:p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  	</a:t>
            </a:r>
            <a:r>
              <a:rPr lang="en-US" altLang="zh-CN" b="1" dirty="0">
                <a:solidFill>
                  <a:srgbClr val="FFC000"/>
                </a:solidFill>
                <a:latin typeface="Comic Sans MS" panose="030F0702030302020204" pitchFamily="66" charset="0"/>
              </a:rPr>
              <a:t> 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//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参数由左向右依次传递给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R0~R3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：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d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为目标指针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(R0)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；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s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为源指针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(R1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)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int main(void)                   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	{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		const char *srcstr = "First string - soure"; 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		char dststr[] = "Second string - destination"; 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</a:rPr>
              <a:t>		……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		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strcopy</a:t>
            </a:r>
            <a:r>
              <a:rPr lang="en-US" altLang="zh-CN" sz="2000" b="1" dirty="0">
                <a:latin typeface="Comic Sans MS" panose="030F0702030302020204" pitchFamily="66" charset="0"/>
              </a:rPr>
              <a:t>(dststr,srcstr);          //</a:t>
            </a:r>
            <a:r>
              <a:rPr lang="zh-CN" altLang="en-US" sz="2000" b="1" dirty="0">
                <a:latin typeface="Comic Sans MS" panose="030F0702030302020204" pitchFamily="66" charset="0"/>
              </a:rPr>
              <a:t>调用汇编函数</a:t>
            </a:r>
            <a:r>
              <a:rPr lang="en-US" altLang="zh-CN" sz="2000" b="1" dirty="0">
                <a:latin typeface="Comic Sans MS" panose="030F0702030302020204" pitchFamily="66" charset="0"/>
              </a:rPr>
              <a:t>strcopy</a:t>
            </a:r>
          </a:p>
          <a:p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</a:rPr>
              <a:t>	</a:t>
            </a:r>
            <a:r>
              <a:rPr lang="en-US" altLang="zh-CN" sz="2000" b="1" dirty="0">
                <a:latin typeface="Times New Roman" panose="02020603050405020304" pitchFamily="18" charset="0"/>
              </a:rPr>
              <a:t>	……</a:t>
            </a:r>
            <a:endParaRPr lang="en-US" altLang="zh-CN" sz="2000" b="1" dirty="0">
              <a:latin typeface="Comic Sans MS" panose="030F0702030302020204" pitchFamily="66" charset="0"/>
            </a:endParaRP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	}</a:t>
            </a:r>
            <a:endParaRPr lang="zh-CN" altLang="en-US" sz="2000" b="1" dirty="0">
              <a:latin typeface="Comic Sans MS" panose="030F0702030302020204" pitchFamily="66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792913" y="1004888"/>
            <a:ext cx="1970087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009900"/>
                </a:solidFill>
                <a:latin typeface="Comic Sans MS" panose="030F0702030302020204" pitchFamily="66" charset="0"/>
              </a:rPr>
              <a:t>数据块复制</a:t>
            </a:r>
            <a:endParaRPr lang="zh-CN" altLang="en-US" sz="3200" dirty="0">
              <a:solidFill>
                <a:srgbClr val="009900"/>
              </a:solidFill>
              <a:latin typeface="Comic Sans MS" panose="030F0702030302020204" pitchFamily="66" charset="0"/>
            </a:endParaRPr>
          </a:p>
        </p:txBody>
      </p:sp>
      <p:sp>
        <p:nvSpPr>
          <p:cNvPr id="71685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71686" name="矩形 5"/>
          <p:cNvSpPr/>
          <p:nvPr/>
        </p:nvSpPr>
        <p:spPr>
          <a:xfrm>
            <a:off x="8215313" y="6484938"/>
            <a:ext cx="7207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62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9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59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593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593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59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59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59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593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93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398" grpId="0" build="p"/>
      <p:bldP spid="8" grpId="0" build="p"/>
      <p:bldP spid="9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5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4400" dirty="0">
                <a:latin typeface="Comic Sans MS" panose="030F0702030302020204" pitchFamily="66" charset="0"/>
                <a:ea typeface="隶书" panose="02010509060101010101" pitchFamily="49" charset="-122"/>
              </a:rPr>
              <a:t>例9.7在RVDS上的运行结果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3855"/>
            <a:ext cx="9144000" cy="5170289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6" name="Rectangle 5"/>
          <p:cNvSpPr/>
          <p:nvPr/>
        </p:nvSpPr>
        <p:spPr>
          <a:xfrm>
            <a:off x="2000250" y="5739130"/>
            <a:ext cx="6529388" cy="1116965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 indent="269875">
              <a:lnSpc>
                <a:spcPts val="2000"/>
              </a:lnSpc>
            </a:pPr>
            <a:r>
              <a:rPr lang="en-US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int g(int a, int b, int c, int d, int e)</a:t>
            </a:r>
            <a:r>
              <a:rPr lang="fr-FR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                   </a:t>
            </a:r>
          </a:p>
          <a:p>
            <a:pPr indent="269875">
              <a:lnSpc>
                <a:spcPts val="2000"/>
              </a:lnSpc>
            </a:pPr>
            <a:r>
              <a:rPr lang="fr-FR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     {</a:t>
            </a:r>
            <a:endParaRPr lang="pt-BR" altLang="zh-CN" sz="2000" b="1" dirty="0">
              <a:solidFill>
                <a:srgbClr val="009900"/>
              </a:solidFill>
              <a:latin typeface="Comic Sans MS" panose="030F0702030302020204" pitchFamily="66" charset="0"/>
            </a:endParaRPr>
          </a:p>
          <a:p>
            <a:pPr indent="269875">
              <a:lnSpc>
                <a:spcPts val="2000"/>
              </a:lnSpc>
            </a:pPr>
            <a:r>
              <a:rPr lang="pt-BR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            return a + b + c + d + e</a:t>
            </a:r>
            <a:r>
              <a:rPr lang="zh-CN" altLang="pt-BR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；</a:t>
            </a:r>
            <a:endParaRPr lang="en-US" altLang="zh-CN" sz="2000" b="1" dirty="0">
              <a:solidFill>
                <a:srgbClr val="009900"/>
              </a:solidFill>
              <a:latin typeface="Comic Sans MS" panose="030F0702030302020204" pitchFamily="66" charset="0"/>
            </a:endParaRPr>
          </a:p>
          <a:p>
            <a:pPr indent="269875">
              <a:lnSpc>
                <a:spcPts val="2000"/>
              </a:lnSpc>
            </a:pPr>
            <a:r>
              <a:rPr lang="en-US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     }</a:t>
            </a:r>
          </a:p>
        </p:txBody>
      </p:sp>
      <p:sp>
        <p:nvSpPr>
          <p:cNvPr id="8" name="矩形 7"/>
          <p:cNvSpPr/>
          <p:nvPr/>
        </p:nvSpPr>
        <p:spPr>
          <a:xfrm>
            <a:off x="457200" y="142875"/>
            <a:ext cx="8686800" cy="61245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269875"/>
            <a:r>
              <a:rPr lang="zh-CN" altLang="en-US" sz="2400" b="1" dirty="0">
                <a:solidFill>
                  <a:srgbClr val="009900"/>
                </a:solidFill>
                <a:latin typeface="Comic Sans MS" panose="030F0702030302020204" pitchFamily="66" charset="0"/>
              </a:rPr>
              <a:t>在汇编函数</a:t>
            </a:r>
            <a:r>
              <a:rPr lang="en-US" altLang="zh-CN" sz="2400" b="1" dirty="0">
                <a:solidFill>
                  <a:srgbClr val="009900"/>
                </a:solidFill>
                <a:latin typeface="Comic Sans MS" panose="030F0702030302020204" pitchFamily="66" charset="0"/>
              </a:rPr>
              <a:t>f</a:t>
            </a:r>
            <a:r>
              <a:rPr lang="zh-CN" altLang="en-US" sz="2400" b="1" dirty="0">
                <a:solidFill>
                  <a:srgbClr val="009900"/>
                </a:solidFill>
                <a:latin typeface="Comic Sans MS" panose="030F0702030302020204" pitchFamily="66" charset="0"/>
              </a:rPr>
              <a:t>中调用</a:t>
            </a:r>
            <a:r>
              <a:rPr lang="en-US" altLang="zh-CN" sz="2400" b="1" dirty="0">
                <a:solidFill>
                  <a:srgbClr val="009900"/>
                </a:solidFill>
                <a:latin typeface="Comic Sans MS" panose="030F0702030302020204" pitchFamily="66" charset="0"/>
              </a:rPr>
              <a:t>C</a:t>
            </a:r>
            <a:r>
              <a:rPr lang="zh-CN" altLang="en-US" sz="2400" b="1" dirty="0">
                <a:solidFill>
                  <a:srgbClr val="009900"/>
                </a:solidFill>
                <a:latin typeface="Comic Sans MS" panose="030F0702030302020204" pitchFamily="66" charset="0"/>
              </a:rPr>
              <a:t>函数</a:t>
            </a:r>
            <a:r>
              <a:rPr lang="en-US" altLang="zh-CN" sz="2400" b="1" dirty="0">
                <a:solidFill>
                  <a:srgbClr val="009900"/>
                </a:solidFill>
                <a:latin typeface="Comic Sans MS" panose="030F0702030302020204" pitchFamily="66" charset="0"/>
              </a:rPr>
              <a:t>g( )</a:t>
            </a:r>
            <a:r>
              <a:rPr lang="zh-CN" altLang="en-US" sz="2400" b="1" dirty="0">
                <a:solidFill>
                  <a:srgbClr val="009900"/>
                </a:solidFill>
                <a:latin typeface="Comic Sans MS" panose="030F0702030302020204" pitchFamily="66" charset="0"/>
              </a:rPr>
              <a:t>，以实现下面的功能：</a:t>
            </a:r>
          </a:p>
          <a:p>
            <a:pPr indent="269875"/>
            <a:r>
              <a:rPr lang="sv-SE" altLang="zh-CN" sz="2400" b="1" dirty="0">
                <a:solidFill>
                  <a:srgbClr val="009900"/>
                </a:solidFill>
                <a:latin typeface="Comic Sans MS" panose="030F0702030302020204" pitchFamily="66" charset="0"/>
              </a:rPr>
              <a:t>         int f(int i){ return - g(i, 2*i, 3*i, 4*i, 5*i)}</a:t>
            </a:r>
            <a:endParaRPr lang="zh-CN" altLang="en-US" sz="2400" b="1" dirty="0">
              <a:solidFill>
                <a:srgbClr val="009900"/>
              </a:solidFill>
              <a:latin typeface="Comic Sans MS" panose="030F0702030302020204" pitchFamily="66" charset="0"/>
            </a:endParaRPr>
          </a:p>
          <a:p>
            <a:pPr indent="269875">
              <a:spcBef>
                <a:spcPts val="600"/>
              </a:spcBef>
            </a:pPr>
            <a:endParaRPr lang="en-US" altLang="zh-CN" sz="1000" b="1" dirty="0">
              <a:solidFill>
                <a:srgbClr val="009900"/>
              </a:solidFill>
              <a:latin typeface="Comic Sans MS" panose="030F0702030302020204" pitchFamily="66" charset="0"/>
            </a:endParaRPr>
          </a:p>
          <a:p>
            <a:pPr indent="269875">
              <a:spcBef>
                <a:spcPts val="600"/>
              </a:spcBef>
            </a:pPr>
            <a:r>
              <a:rPr lang="en-US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EXPORT f                      </a:t>
            </a:r>
          </a:p>
          <a:p>
            <a:pPr indent="269875">
              <a:spcBef>
                <a:spcPts val="600"/>
              </a:spcBef>
            </a:pP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AREA f, CODE, READONLY</a:t>
            </a:r>
          </a:p>
          <a:p>
            <a:pPr indent="269875">
              <a:spcBef>
                <a:spcPts val="600"/>
              </a:spcBef>
            </a:pPr>
            <a:r>
              <a:rPr lang="en-US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IMPORT</a:t>
            </a:r>
            <a:r>
              <a:rPr lang="en-US" altLang="zh-CN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g                 		; 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声明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g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为外部引用符号</a:t>
            </a:r>
          </a:p>
          <a:p>
            <a:pPr indent="269875">
              <a:spcBef>
                <a:spcPts val="600"/>
              </a:spcBef>
            </a:pP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STR LR, [SP, #-4]]          	; 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将</a:t>
            </a:r>
            <a:r>
              <a:rPr lang="zh-CN" altLang="en-US" b="1" dirty="0">
                <a:solidFill>
                  <a:srgbClr val="4117F5"/>
                </a:solidFill>
                <a:latin typeface="Comic Sans MS" panose="030F0702030302020204" pitchFamily="66" charset="0"/>
              </a:rPr>
              <a:t>断点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存入堆栈</a:t>
            </a:r>
            <a:endParaRPr lang="zh-CN" altLang="pt-BR" b="1" dirty="0">
              <a:solidFill>
                <a:srgbClr val="D60093"/>
              </a:solidFill>
              <a:latin typeface="Comic Sans MS" panose="030F0702030302020204" pitchFamily="66" charset="0"/>
            </a:endParaRPr>
          </a:p>
          <a:p>
            <a:pPr indent="269875">
              <a:spcBef>
                <a:spcPts val="600"/>
              </a:spcBef>
            </a:pP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ADD R1, R0, R0             	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; 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(R1)=i*2</a:t>
            </a:r>
          </a:p>
          <a:p>
            <a:pPr indent="269875">
              <a:spcBef>
                <a:spcPts val="600"/>
              </a:spcBef>
            </a:pP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ADD R2, R1, R0             	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; 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(R2)=i*3</a:t>
            </a:r>
          </a:p>
          <a:p>
            <a:pPr indent="269875">
              <a:spcBef>
                <a:spcPts val="600"/>
              </a:spcBef>
            </a:pP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ADD R3, R1, R2              	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; 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(R3)=i*5</a:t>
            </a:r>
          </a:p>
          <a:p>
            <a:pPr indent="269875">
              <a:spcBef>
                <a:spcPts val="600"/>
              </a:spcBef>
            </a:pP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STR R3,[SP, #-4]]            	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; 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将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(R3)</a:t>
            </a:r>
            <a:r>
              <a:rPr lang="zh-CN" altLang="pt-BR" b="1" dirty="0">
                <a:solidFill>
                  <a:srgbClr val="D60093"/>
                </a:solidFill>
                <a:latin typeface="Comic Sans MS" panose="030F0702030302020204" pitchFamily="66" charset="0"/>
              </a:rPr>
              <a:t>即第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5</a:t>
            </a:r>
            <a:r>
              <a:rPr lang="zh-CN" altLang="pt-BR" b="1" dirty="0">
                <a:solidFill>
                  <a:srgbClr val="D60093"/>
                </a:solidFill>
                <a:latin typeface="Comic Sans MS" panose="030F0702030302020204" pitchFamily="66" charset="0"/>
              </a:rPr>
              <a:t>个参数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i*5</a:t>
            </a:r>
            <a:r>
              <a:rPr lang="zh-CN" altLang="pt-BR" b="1" dirty="0">
                <a:solidFill>
                  <a:srgbClr val="D60093"/>
                </a:solidFill>
                <a:latin typeface="Comic Sans MS" panose="030F0702030302020204" pitchFamily="66" charset="0"/>
              </a:rPr>
              <a:t>存入堆栈</a:t>
            </a:r>
          </a:p>
          <a:p>
            <a:pPr indent="269875">
              <a:spcBef>
                <a:spcPts val="600"/>
              </a:spcBef>
            </a:pP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ADD R3, R1, R1             	; (R3)=i*4</a:t>
            </a:r>
          </a:p>
          <a:p>
            <a:pPr indent="269875">
              <a:spcBef>
                <a:spcPts val="600"/>
              </a:spcBef>
            </a:pPr>
            <a:r>
              <a:rPr lang="pt-BR" altLang="zh-CN" b="1" dirty="0">
                <a:solidFill>
                  <a:schemeClr val="bg1"/>
                </a:solidFill>
                <a:latin typeface="Comic Sans MS" panose="030F0702030302020204" pitchFamily="66" charset="0"/>
              </a:rPr>
              <a:t>    </a:t>
            </a:r>
            <a:r>
              <a:rPr lang="pt-BR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BL</a:t>
            </a:r>
            <a:r>
              <a:rPr lang="pt-BR" altLang="zh-CN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g                        		; </a:t>
            </a:r>
            <a:r>
              <a:rPr lang="zh-CN" altLang="pt-BR" b="1" dirty="0">
                <a:solidFill>
                  <a:srgbClr val="D60093"/>
                </a:solidFill>
                <a:latin typeface="Comic Sans MS" panose="030F0702030302020204" pitchFamily="66" charset="0"/>
              </a:rPr>
              <a:t>调用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C</a:t>
            </a:r>
            <a:r>
              <a:rPr lang="zh-CN" altLang="pt-BR" b="1" dirty="0">
                <a:solidFill>
                  <a:srgbClr val="D60093"/>
                </a:solidFill>
                <a:latin typeface="Comic Sans MS" panose="030F0702030302020204" pitchFamily="66" charset="0"/>
              </a:rPr>
              <a:t>函数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g()</a:t>
            </a:r>
            <a:r>
              <a:rPr lang="zh-CN" altLang="pt-BR" b="1" dirty="0">
                <a:solidFill>
                  <a:srgbClr val="D60093"/>
                </a:solidFill>
                <a:latin typeface="Comic Sans MS" panose="030F0702030302020204" pitchFamily="66" charset="0"/>
              </a:rPr>
              <a:t>，返回值在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R0</a:t>
            </a:r>
            <a:r>
              <a:rPr lang="zh-CN" altLang="pt-BR" b="1" dirty="0">
                <a:solidFill>
                  <a:srgbClr val="D60093"/>
                </a:solidFill>
                <a:latin typeface="Comic Sans MS" panose="030F0702030302020204" pitchFamily="66" charset="0"/>
              </a:rPr>
              <a:t>中</a:t>
            </a:r>
            <a:endParaRPr lang="zh-CN" altLang="sv-SE" b="1" dirty="0">
              <a:solidFill>
                <a:srgbClr val="D60093"/>
              </a:solidFill>
              <a:latin typeface="Comic Sans MS" panose="030F0702030302020204" pitchFamily="66" charset="0"/>
            </a:endParaRPr>
          </a:p>
          <a:p>
            <a:pPr indent="269875">
              <a:spcBef>
                <a:spcPts val="600"/>
              </a:spcBef>
            </a:pPr>
            <a:r>
              <a:rPr lang="sv-SE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ADD SP, SP, #4             	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; </a:t>
            </a:r>
            <a:r>
              <a:rPr lang="zh-CN" altLang="sv-SE" b="1" dirty="0">
                <a:solidFill>
                  <a:srgbClr val="D60093"/>
                </a:solidFill>
                <a:latin typeface="Comic Sans MS" panose="030F0702030302020204" pitchFamily="66" charset="0"/>
              </a:rPr>
              <a:t>调整数据栈指针，准备返回</a:t>
            </a: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	</a:t>
            </a:r>
          </a:p>
          <a:p>
            <a:pPr indent="269875">
              <a:spcBef>
                <a:spcPts val="600"/>
              </a:spcBef>
            </a:pP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LDR PC, [SP, #4]	          	; </a:t>
            </a:r>
            <a:r>
              <a:rPr lang="zh-CN" altLang="en-US" b="1" dirty="0">
                <a:solidFill>
                  <a:srgbClr val="D60093"/>
                </a:solidFill>
                <a:latin typeface="Comic Sans MS" panose="030F0702030302020204" pitchFamily="66" charset="0"/>
              </a:rPr>
              <a:t>恢复</a:t>
            </a:r>
            <a:r>
              <a:rPr lang="zh-CN" altLang="en-US" b="1" dirty="0">
                <a:solidFill>
                  <a:srgbClr val="4117F5"/>
                </a:solidFill>
                <a:latin typeface="Comic Sans MS" panose="030F0702030302020204" pitchFamily="66" charset="0"/>
              </a:rPr>
              <a:t>断点</a:t>
            </a:r>
            <a:endParaRPr lang="en-US" altLang="zh-CN" b="1" dirty="0">
              <a:solidFill>
                <a:srgbClr val="4117F5"/>
              </a:solidFill>
              <a:latin typeface="Comic Sans MS" panose="030F0702030302020204" pitchFamily="66" charset="0"/>
            </a:endParaRPr>
          </a:p>
          <a:p>
            <a:pPr indent="269875">
              <a:spcBef>
                <a:spcPts val="600"/>
              </a:spcBef>
            </a:pPr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END</a:t>
            </a:r>
            <a:endParaRPr lang="zh-CN" altLang="en-US" b="1" dirty="0">
              <a:solidFill>
                <a:srgbClr val="D60093"/>
              </a:solidFill>
              <a:latin typeface="Comic Sans MS" panose="030F0702030302020204" pitchFamily="66" charset="0"/>
            </a:endParaRPr>
          </a:p>
          <a:p>
            <a:pPr indent="269875"/>
            <a:endParaRPr lang="zh-CN" altLang="en-US" sz="2400" b="1" dirty="0">
              <a:solidFill>
                <a:srgbClr val="D60093"/>
              </a:solidFill>
              <a:latin typeface="Comic Sans MS" panose="030F0702030302020204" pitchFamily="66" charset="0"/>
            </a:endParaRPr>
          </a:p>
        </p:txBody>
      </p:sp>
      <p:sp>
        <p:nvSpPr>
          <p:cNvPr id="73732" name="日期占位符 4"/>
          <p:cNvSpPr txBox="1">
            <a:spLocks noGrp="1"/>
          </p:cNvSpPr>
          <p:nvPr/>
        </p:nvSpPr>
        <p:spPr>
          <a:xfrm>
            <a:off x="0" y="6484938"/>
            <a:ext cx="1571625" cy="285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algn="ctr"/>
            <a:fld id="{BB962C8B-B14F-4D97-AF65-F5344CB8AC3E}" type="datetimeyyyy-M-d">
              <a:rPr lang="zh-CN" altLang="en-US" sz="1600" b="1" dirty="0">
                <a:solidFill>
                  <a:srgbClr val="CDFFCD"/>
                </a:solidFill>
                <a:latin typeface="Comic Sans MS" panose="030F0702030302020204" pitchFamily="66" charset="0"/>
                <a:ea typeface="隶书" panose="02010509060101010101" pitchFamily="49" charset="-122"/>
              </a:rPr>
              <a:t>2025-6-20</a:t>
            </a:fld>
            <a:endParaRPr lang="zh-CN" altLang="en-US" sz="1600" b="1" dirty="0">
              <a:solidFill>
                <a:srgbClr val="CDFFCD"/>
              </a:solidFill>
              <a:latin typeface="Comic Sans MS" panose="030F0702030302020204" pitchFamily="66" charset="0"/>
              <a:ea typeface="隶书" panose="02010509060101010101" pitchFamily="49" charset="-122"/>
            </a:endParaRPr>
          </a:p>
        </p:txBody>
      </p:sp>
      <p:sp>
        <p:nvSpPr>
          <p:cNvPr id="73733" name="矩形 5"/>
          <p:cNvSpPr/>
          <p:nvPr/>
        </p:nvSpPr>
        <p:spPr>
          <a:xfrm>
            <a:off x="8215313" y="6484938"/>
            <a:ext cx="8604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64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1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6" grpId="0"/>
      <p:bldP spid="8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4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4400" dirty="0">
                <a:latin typeface="Comic Sans MS" panose="030F0702030302020204" pitchFamily="66" charset="0"/>
                <a:ea typeface="隶书" panose="02010509060101010101" pitchFamily="49" charset="-122"/>
              </a:rPr>
              <a:t>例9.8在RVDS上的运行结果 </a:t>
            </a:r>
          </a:p>
        </p:txBody>
      </p:sp>
      <p:sp>
        <p:nvSpPr>
          <p:cNvPr id="4" name="左箭头 3">
            <a:hlinkClick r:id="rId3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77633"/>
            <a:ext cx="9144000" cy="41027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/>
          </p:cNvSpPr>
          <p:nvPr>
            <p:ph type="title"/>
          </p:nvPr>
        </p:nvSpPr>
        <p:spPr>
          <a:xfrm>
            <a:off x="468313" y="0"/>
            <a:ext cx="8229600" cy="865188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C程序中嵌入汇编代码</a:t>
            </a:r>
          </a:p>
        </p:txBody>
      </p:sp>
      <p:sp>
        <p:nvSpPr>
          <p:cNvPr id="63494" name="Rectangle 5"/>
          <p:cNvSpPr/>
          <p:nvPr/>
        </p:nvSpPr>
        <p:spPr>
          <a:xfrm>
            <a:off x="685800" y="940753"/>
            <a:ext cx="8013065" cy="538480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r>
              <a:rPr lang="en-US" altLang="zh-CN" sz="32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   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ARM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体系结构支持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、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C++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以及汇编语言的混合使用，内嵌汇编器还允许在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程序中</a:t>
            </a:r>
            <a:r>
              <a:rPr lang="zh-CN" altLang="en-US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嵌入汇编代码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，以提高程序的效率。 </a:t>
            </a:r>
          </a:p>
          <a:p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  在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ARM C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语言程序中使用关键词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__asm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来标识一段汇编指令程序，其格式如下：</a:t>
            </a:r>
          </a:p>
          <a:p>
            <a:r>
              <a:rPr lang="en-US" altLang="zh-CN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_asm</a:t>
            </a:r>
          </a:p>
          <a:p>
            <a:r>
              <a:rPr lang="en-US" altLang="zh-CN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 {</a:t>
            </a:r>
          </a:p>
          <a:p>
            <a:r>
              <a:rPr lang="en-US" altLang="zh-CN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      instruction [; instruction]</a:t>
            </a:r>
          </a:p>
          <a:p>
            <a:r>
              <a:rPr lang="en-US" altLang="zh-CN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       ……</a:t>
            </a:r>
          </a:p>
          <a:p>
            <a:r>
              <a:rPr lang="en-US" altLang="zh-CN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      [instruction]</a:t>
            </a:r>
          </a:p>
          <a:p>
            <a:r>
              <a:rPr lang="en-US" altLang="zh-CN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 }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如果一行有多个汇编指令，则指令之间用分号隔开；</a:t>
            </a:r>
            <a:endParaRPr lang="en-US" altLang="zh-CN" sz="2400" b="1" dirty="0">
              <a:solidFill>
                <a:srgbClr val="4117F5"/>
              </a:solidFill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如果一条指令占多行，则要使用续行符号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(\)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；</a:t>
            </a:r>
            <a:endParaRPr lang="en-US" altLang="zh-CN" sz="2400" b="1" dirty="0">
              <a:solidFill>
                <a:srgbClr val="4117F5"/>
              </a:solidFill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在汇编指令段中可以使用</a:t>
            </a:r>
            <a:r>
              <a:rPr lang="en-US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语言的注释语句。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34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34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34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34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34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34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34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34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349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349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494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/>
          </p:cNvSpPr>
          <p:nvPr>
            <p:ph type="title"/>
          </p:nvPr>
        </p:nvSpPr>
        <p:spPr>
          <a:xfrm>
            <a:off x="214313" y="0"/>
            <a:ext cx="8805862" cy="642938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内嵌汇编中使用物理寄存器的注意事项1</a:t>
            </a:r>
          </a:p>
        </p:txBody>
      </p:sp>
      <p:sp>
        <p:nvSpPr>
          <p:cNvPr id="64518" name="Rectangle 5"/>
          <p:cNvSpPr/>
          <p:nvPr/>
        </p:nvSpPr>
        <p:spPr>
          <a:xfrm>
            <a:off x="371475" y="659130"/>
            <a:ext cx="8643938" cy="891540"/>
          </a:xfrm>
          <a:prstGeom prst="rect">
            <a:avLst/>
          </a:prstGeom>
          <a:noFill/>
          <a:ln w="9525">
            <a:noFill/>
          </a:ln>
        </p:spPr>
        <p:txBody>
          <a:bodyPr anchor="ctr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zh-CN" sz="2800" b="1" dirty="0">
                <a:solidFill>
                  <a:schemeClr val="bg1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   </a:t>
            </a:r>
            <a:r>
              <a:rPr lang="en-US" altLang="zh-CN" sz="2400" b="1" dirty="0">
                <a:solidFill>
                  <a:schemeClr val="bg1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一般不要直接指定</a:t>
            </a:r>
            <a:r>
              <a:rPr lang="zh-CN" altLang="zh-CN" sz="2400" b="1" dirty="0">
                <a:solidFill>
                  <a:schemeClr val="accent2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物理寄存器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存放数据</a:t>
            </a:r>
            <a:r>
              <a:rPr lang="zh-CN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，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而应该使用</a:t>
            </a:r>
            <a:r>
              <a:rPr lang="en-US" altLang="zh-CN" sz="2400" b="1" dirty="0">
                <a:solidFill>
                  <a:schemeClr val="accent2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400" b="1" dirty="0">
                <a:solidFill>
                  <a:schemeClr val="accent2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变量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，让编译器自动分配寄存器。</a:t>
            </a:r>
            <a:endParaRPr lang="en-US" altLang="zh-CN" sz="2400" b="1" dirty="0">
              <a:solidFill>
                <a:srgbClr val="4117F5"/>
              </a:solidFill>
              <a:latin typeface="Comic Sans MS" panose="030F0702030302020204" pitchFamily="66" charset="0"/>
              <a:ea typeface="华文行楷" panose="02010800040101010101" pitchFamily="2" charset="-122"/>
            </a:endParaRPr>
          </a:p>
        </p:txBody>
      </p:sp>
      <p:sp>
        <p:nvSpPr>
          <p:cNvPr id="51204" name="矩形 5"/>
          <p:cNvSpPr/>
          <p:nvPr/>
        </p:nvSpPr>
        <p:spPr>
          <a:xfrm>
            <a:off x="657225" y="1700530"/>
            <a:ext cx="3106420" cy="1938020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b="1" dirty="0">
                <a:solidFill>
                  <a:srgbClr val="4117F5"/>
                </a:solidFill>
                <a:latin typeface="Comic Sans MS" panose="030F0702030302020204" pitchFamily="66" charset="0"/>
              </a:rPr>
              <a:t>_asm	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	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/*</a:t>
            </a:r>
            <a:r>
              <a:rPr lang="zh-CN" altLang="en-US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错误</a:t>
            </a:r>
            <a:endParaRPr lang="en-US" altLang="zh-CN" sz="2000" b="1" dirty="0">
              <a:solidFill>
                <a:schemeClr val="accent2"/>
              </a:solidFill>
              <a:latin typeface="Comic Sans MS" panose="030F0702030302020204" pitchFamily="66" charset="0"/>
            </a:endParaRP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   </a:t>
            </a:r>
            <a:r>
              <a:rPr lang="en-US" altLang="zh-CN" sz="2000" b="1" dirty="0">
                <a:solidFill>
                  <a:srgbClr val="4117F5"/>
                </a:solidFill>
                <a:latin typeface="Comic Sans MS" panose="030F0702030302020204" pitchFamily="66" charset="0"/>
              </a:rPr>
              <a:t>{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solidFill>
                  <a:srgbClr val="4117F5"/>
                </a:solidFill>
                <a:latin typeface="Comic Sans MS" panose="030F0702030302020204" pitchFamily="66" charset="0"/>
              </a:rPr>
              <a:t>	MOV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R0,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altLang="zh-CN" sz="2000" b="1" dirty="0">
                <a:solidFill>
                  <a:srgbClr val="4117F5"/>
                </a:solidFill>
                <a:latin typeface="Comic Sans MS" panose="030F0702030302020204" pitchFamily="66" charset="0"/>
              </a:rPr>
              <a:t>x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solidFill>
                  <a:srgbClr val="4117F5"/>
                </a:solidFill>
                <a:latin typeface="Comic Sans MS" panose="030F0702030302020204" pitchFamily="66" charset="0"/>
              </a:rPr>
              <a:t>	ADD y,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altLang="zh-CN" sz="2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R0, x/y</a:t>
            </a:r>
          </a:p>
          <a:p>
            <a:pPr>
              <a:spcBef>
                <a:spcPts val="600"/>
              </a:spcBef>
            </a:pPr>
            <a:r>
              <a:rPr lang="en-US" altLang="zh-CN" sz="2000" b="1" dirty="0">
                <a:solidFill>
                  <a:srgbClr val="4117F5"/>
                </a:solidFill>
                <a:latin typeface="Comic Sans MS" panose="030F0702030302020204" pitchFamily="66" charset="0"/>
              </a:rPr>
              <a:t>    }</a:t>
            </a:r>
          </a:p>
        </p:txBody>
      </p:sp>
      <p:sp>
        <p:nvSpPr>
          <p:cNvPr id="51205" name="矩形 6"/>
          <p:cNvSpPr/>
          <p:nvPr/>
        </p:nvSpPr>
        <p:spPr>
          <a:xfrm>
            <a:off x="4996180" y="1479550"/>
            <a:ext cx="3500755" cy="2191882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int </a:t>
            </a:r>
            <a:r>
              <a:rPr lang="en-US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cvar</a:t>
            </a:r>
            <a:r>
              <a:rPr lang="zh-CN" altLang="en-US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；</a:t>
            </a:r>
            <a:endParaRPr lang="fr-FR" altLang="zh-CN" sz="2000" b="1" dirty="0">
              <a:solidFill>
                <a:srgbClr val="009900"/>
              </a:solidFill>
              <a:latin typeface="Comic Sans MS" panose="030F0702030302020204" pitchFamily="66" charset="0"/>
            </a:endParaRPr>
          </a:p>
          <a:p>
            <a:pPr>
              <a:lnSpc>
                <a:spcPct val="115000"/>
              </a:lnSpc>
            </a:pP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_</a:t>
            </a:r>
            <a:r>
              <a:rPr lang="en-US" altLang="zh-CN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_</a:t>
            </a:r>
            <a:r>
              <a:rPr lang="en-US" altLang="zh-CN" sz="2000" b="1" dirty="0">
                <a:solidFill>
                  <a:srgbClr val="4117F5"/>
                </a:solidFill>
                <a:latin typeface="Comic Sans MS" panose="030F0702030302020204" pitchFamily="66" charset="0"/>
              </a:rPr>
              <a:t> </a:t>
            </a:r>
            <a:r>
              <a:rPr lang="fr-FR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asm		</a:t>
            </a:r>
            <a:r>
              <a:rPr lang="fr-FR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/*</a:t>
            </a:r>
            <a:r>
              <a:rPr lang="zh-CN" altLang="en-US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正确</a:t>
            </a:r>
            <a:endParaRPr lang="fr-FR" altLang="zh-CN" sz="2000" b="1" dirty="0">
              <a:solidFill>
                <a:srgbClr val="009900"/>
              </a:solidFill>
              <a:latin typeface="Comic Sans MS" panose="030F0702030302020204" pitchFamily="66" charset="0"/>
            </a:endParaRPr>
          </a:p>
          <a:p>
            <a:pPr>
              <a:lnSpc>
                <a:spcPct val="115000"/>
              </a:lnSpc>
            </a:pP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   </a:t>
            </a:r>
            <a:r>
              <a:rPr lang="fr-FR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{</a:t>
            </a:r>
          </a:p>
          <a:p>
            <a:pPr>
              <a:lnSpc>
                <a:spcPct val="115000"/>
              </a:lnSpc>
            </a:pPr>
            <a:r>
              <a:rPr lang="fr-FR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    MOV</a:t>
            </a: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fr-FR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cvar</a:t>
            </a: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, x</a:t>
            </a:r>
          </a:p>
          <a:p>
            <a:pPr>
              <a:lnSpc>
                <a:spcPct val="115000"/>
              </a:lnSpc>
            </a:pPr>
            <a:r>
              <a:rPr lang="fr-FR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    ADD y,</a:t>
            </a: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fr-FR" altLang="zh-CN" sz="2000" b="1" dirty="0">
                <a:solidFill>
                  <a:srgbClr val="009900"/>
                </a:solidFill>
                <a:latin typeface="Comic Sans MS" panose="030F0702030302020204" pitchFamily="66" charset="0"/>
              </a:rPr>
              <a:t>cvar,</a:t>
            </a:r>
            <a:r>
              <a:rPr lang="fr-FR" altLang="zh-CN" sz="2000" b="1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fr-FR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x/y</a:t>
            </a:r>
          </a:p>
          <a:p>
            <a:pPr>
              <a:lnSpc>
                <a:spcPct val="115000"/>
              </a:lnSpc>
            </a:pPr>
            <a:r>
              <a:rPr lang="fr-FR" altLang="zh-CN" sz="2000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 }</a:t>
            </a:r>
          </a:p>
        </p:txBody>
      </p:sp>
      <p:sp>
        <p:nvSpPr>
          <p:cNvPr id="51206" name="矩形 5"/>
          <p:cNvSpPr/>
          <p:nvPr/>
        </p:nvSpPr>
        <p:spPr>
          <a:xfrm>
            <a:off x="300355" y="4102100"/>
            <a:ext cx="8844280" cy="20916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b="1" dirty="0">
                <a:solidFill>
                  <a:srgbClr val="FFFFFF"/>
                </a:solidFill>
                <a:latin typeface="Comic Sans MS" panose="030F0702030302020204" pitchFamily="66" charset="0"/>
              </a:rPr>
              <a:t>   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编译器计算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x/y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值时会破坏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R2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R3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R12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和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LR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的值；更新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N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Z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和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V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条件标志位；并在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R0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中返回商，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R1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中返回余数。因此左边代码段中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R0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存放的数据在执行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ADD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指令前已被修改。</a:t>
            </a:r>
            <a:endParaRPr lang="en-US" altLang="zh-CN" sz="20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>
              <a:spcBef>
                <a:spcPts val="1200"/>
              </a:spcBef>
            </a:pP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  建议也不要使用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复杂的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表达式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</a:t>
            </a:r>
            <a:r>
              <a:rPr lang="zh-CN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因为</a:t>
            </a:r>
            <a:r>
              <a:rPr lang="zh-CN" altLang="fr-FR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编译器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在</a:t>
            </a:r>
            <a:r>
              <a:rPr lang="zh-CN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计算汇编代码中的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表达式时，可能会使用物理寄存器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（</a:t>
            </a:r>
            <a:r>
              <a:rPr lang="zh-CN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如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R0~R3</a:t>
            </a:r>
            <a:r>
              <a:rPr lang="zh-CN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、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R12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、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SP</a:t>
            </a:r>
            <a:r>
              <a:rPr lang="zh-CN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、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LR )</a:t>
            </a:r>
            <a:r>
              <a:rPr lang="zh-CN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，并修改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CPSR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中的</a:t>
            </a:r>
            <a:r>
              <a:rPr lang="zh-CN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标志位</a:t>
            </a:r>
            <a:r>
              <a:rPr lang="zh-CN" altLang="fr-FR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。如果编译器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无法</a:t>
            </a:r>
            <a:r>
              <a:rPr lang="zh-CN" altLang="fr-FR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分配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使用</a:t>
            </a:r>
            <a:r>
              <a:rPr lang="zh-CN" altLang="fr-FR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合适的寄存器，将会报告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寄存器冲突错误</a:t>
            </a:r>
            <a:r>
              <a:rPr lang="zh-CN" altLang="fr-FR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。</a:t>
            </a:r>
            <a:endParaRPr lang="zh-CN" altLang="en-US" sz="2000" dirty="0"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4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1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12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18" grpId="0" build="p"/>
      <p:bldP spid="51204" grpId="0" bldLvl="0" animBg="1"/>
      <p:bldP spid="51205" grpId="0" bldLvl="0" animBg="1"/>
      <p:bldP spid="51206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6" name="Rectangle 5"/>
          <p:cNvSpPr/>
          <p:nvPr/>
        </p:nvSpPr>
        <p:spPr>
          <a:xfrm>
            <a:off x="457200" y="524510"/>
            <a:ext cx="8215630" cy="111696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>
              <a:lnSpc>
                <a:spcPts val="4000"/>
              </a:lnSpc>
              <a:spcBef>
                <a:spcPts val="1200"/>
              </a:spcBef>
            </a:pPr>
            <a:r>
              <a:rPr lang="en-US" altLang="zh-CN" sz="3200" b="1" dirty="0">
                <a:solidFill>
                  <a:schemeClr val="bg1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    </a:t>
            </a:r>
            <a:r>
              <a:rPr lang="zh-CN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不要使用</a:t>
            </a:r>
            <a:r>
              <a:rPr lang="zh-CN" altLang="en-US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物理</a:t>
            </a:r>
            <a:r>
              <a:rPr lang="zh-CN" altLang="zh-CN" sz="2400" b="1" dirty="0">
                <a:solidFill>
                  <a:srgbClr val="4117F5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寄存器代替变量。</a:t>
            </a:r>
            <a:r>
              <a:rPr lang="zh-CN" altLang="zh-CN" sz="24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尽管有时寄存器明显对应某个变量，但也不能直接使用寄存器代替变量。</a:t>
            </a:r>
            <a:endParaRPr lang="en-US" altLang="zh-CN" sz="2400" b="1" dirty="0">
              <a:solidFill>
                <a:srgbClr val="D60093"/>
              </a:solidFill>
              <a:latin typeface="Comic Sans MS" panose="030F0702030302020204" pitchFamily="66" charset="0"/>
              <a:ea typeface="华文行楷" panose="02010800040101010101" pitchFamily="2" charset="-122"/>
            </a:endParaRPr>
          </a:p>
        </p:txBody>
      </p:sp>
      <p:sp>
        <p:nvSpPr>
          <p:cNvPr id="77827" name="矩形 5"/>
          <p:cNvSpPr/>
          <p:nvPr/>
        </p:nvSpPr>
        <p:spPr>
          <a:xfrm>
            <a:off x="8215313" y="6484938"/>
            <a:ext cx="7207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fld id="{9A0DB2DC-4C9A-4742-B13C-FB6460FD3503}" type="slidenum"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68</a:t>
            </a:fld>
            <a:r>
              <a:rPr lang="en-US" altLang="zh-CN" b="1" dirty="0">
                <a:solidFill>
                  <a:srgbClr val="CDFFCD"/>
                </a:solidFill>
                <a:latin typeface="Comic Sans MS" panose="030F0702030302020204" pitchFamily="66" charset="0"/>
                <a:ea typeface="华文宋体" panose="02010600040101010101" pitchFamily="2" charset="-122"/>
              </a:rPr>
              <a:t>/52</a:t>
            </a:r>
            <a:endParaRPr lang="zh-CN" altLang="en-US" dirty="0">
              <a:latin typeface="Comic Sans MS" panose="030F0702030302020204" pitchFamily="66" charset="0"/>
              <a:ea typeface="华文宋体" panose="02010600040101010101" pitchFamily="2" charset="-122"/>
            </a:endParaRPr>
          </a:p>
        </p:txBody>
      </p:sp>
      <p:sp>
        <p:nvSpPr>
          <p:cNvPr id="77828" name="Rectangle 2"/>
          <p:cNvSpPr>
            <a:spLocks noGrp="1"/>
          </p:cNvSpPr>
          <p:nvPr>
            <p:ph type="title"/>
          </p:nvPr>
        </p:nvSpPr>
        <p:spPr>
          <a:xfrm>
            <a:off x="338138" y="0"/>
            <a:ext cx="8805862" cy="642938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内嵌汇编中使用物理寄存器的注意事项2</a:t>
            </a:r>
          </a:p>
        </p:txBody>
      </p:sp>
      <p:sp>
        <p:nvSpPr>
          <p:cNvPr id="52229" name="矩形 4"/>
          <p:cNvSpPr/>
          <p:nvPr/>
        </p:nvSpPr>
        <p:spPr>
          <a:xfrm>
            <a:off x="762000" y="1823085"/>
            <a:ext cx="3232785" cy="2306955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int example1(int x)</a:t>
            </a:r>
            <a:r>
              <a:rPr lang="en-US" altLang="zh-CN" b="1" dirty="0">
                <a:solidFill>
                  <a:srgbClr val="FFFFFF"/>
                </a:solidFill>
                <a:latin typeface="Comic Sans MS" panose="030F0702030302020204" pitchFamily="66" charset="0"/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/*</a:t>
            </a:r>
            <a:r>
              <a:rPr lang="zh-CN" altLang="en-US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错误</a:t>
            </a:r>
            <a:endParaRPr lang="en-US" altLang="zh-CN" b="1" dirty="0">
              <a:solidFill>
                <a:schemeClr val="accent2"/>
              </a:solidFill>
              <a:latin typeface="Comic Sans MS" panose="030F0702030302020204" pitchFamily="66" charset="0"/>
            </a:endParaRPr>
          </a:p>
          <a:p>
            <a:r>
              <a:rPr lang="en-US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{</a:t>
            </a:r>
          </a:p>
          <a:p>
            <a:r>
              <a:rPr lang="en-US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   _asm</a:t>
            </a:r>
          </a:p>
          <a:p>
            <a:r>
              <a:rPr lang="en-US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     {</a:t>
            </a:r>
            <a:endParaRPr lang="pt-BR" altLang="zh-CN" b="1" dirty="0">
              <a:solidFill>
                <a:srgbClr val="4117F5"/>
              </a:solidFill>
              <a:latin typeface="Comic Sans MS" panose="030F0702030302020204" pitchFamily="66" charset="0"/>
            </a:endParaRPr>
          </a:p>
          <a:p>
            <a:r>
              <a:rPr lang="pt-BR" altLang="zh-CN" b="1" dirty="0">
                <a:solidFill>
                  <a:srgbClr val="FFFFFF"/>
                </a:solidFill>
                <a:latin typeface="Comic Sans MS" panose="030F0702030302020204" pitchFamily="66" charset="0"/>
              </a:rPr>
              <a:t>        </a:t>
            </a:r>
            <a:r>
              <a:rPr lang="pt-BR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ADD</a:t>
            </a:r>
            <a:r>
              <a:rPr lang="pt-BR" altLang="zh-CN" b="1" dirty="0">
                <a:solidFill>
                  <a:srgbClr val="FFFFFF"/>
                </a:solidFill>
                <a:latin typeface="Comic Sans MS" panose="030F0702030302020204" pitchFamily="66" charset="0"/>
              </a:rPr>
              <a:t> </a:t>
            </a:r>
            <a:r>
              <a:rPr lang="pt-BR" altLang="zh-CN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R0, R0,</a:t>
            </a:r>
            <a:r>
              <a:rPr lang="pt-BR" altLang="zh-CN" b="1" dirty="0">
                <a:solidFill>
                  <a:srgbClr val="000099"/>
                </a:solidFill>
                <a:latin typeface="Comic Sans MS" panose="030F0702030302020204" pitchFamily="66" charset="0"/>
              </a:rPr>
              <a:t> </a:t>
            </a:r>
            <a:r>
              <a:rPr lang="pt-BR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#1  </a:t>
            </a:r>
          </a:p>
          <a:p>
            <a:r>
              <a:rPr lang="pt-BR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     }</a:t>
            </a:r>
          </a:p>
          <a:p>
            <a:r>
              <a:rPr lang="pt-BR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  return x;</a:t>
            </a:r>
          </a:p>
          <a:p>
            <a:r>
              <a:rPr lang="pt-BR" altLang="zh-CN" b="1" dirty="0">
                <a:solidFill>
                  <a:srgbClr val="4117F5"/>
                </a:solidFill>
                <a:latin typeface="Comic Sans MS" panose="030F0702030302020204" pitchFamily="66" charset="0"/>
              </a:rPr>
              <a:t>}</a:t>
            </a:r>
          </a:p>
        </p:txBody>
      </p:sp>
      <p:sp>
        <p:nvSpPr>
          <p:cNvPr id="52230" name="矩形 5"/>
          <p:cNvSpPr/>
          <p:nvPr/>
        </p:nvSpPr>
        <p:spPr>
          <a:xfrm>
            <a:off x="4848860" y="1857375"/>
            <a:ext cx="3324225" cy="2306955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int example1(int x)</a:t>
            </a:r>
            <a:r>
              <a:rPr lang="pt-BR" altLang="zh-CN" b="1" dirty="0">
                <a:solidFill>
                  <a:srgbClr val="FFFFFF"/>
                </a:solidFill>
                <a:latin typeface="Comic Sans MS" panose="030F0702030302020204" pitchFamily="66" charset="0"/>
              </a:rPr>
              <a:t>   </a:t>
            </a:r>
            <a:r>
              <a:rPr lang="fr-FR" altLang="zh-CN" b="1" dirty="0">
                <a:solidFill>
                  <a:schemeClr val="hlink"/>
                </a:solidFill>
                <a:latin typeface="Comic Sans MS" panose="030F0702030302020204" pitchFamily="66" charset="0"/>
              </a:rPr>
              <a:t>/*</a:t>
            </a:r>
            <a:r>
              <a:rPr lang="zh-CN" altLang="en-US" b="1" dirty="0">
                <a:solidFill>
                  <a:schemeClr val="hlink"/>
                </a:solidFill>
                <a:latin typeface="Comic Sans MS" panose="030F0702030302020204" pitchFamily="66" charset="0"/>
              </a:rPr>
              <a:t>正确</a:t>
            </a:r>
            <a:endParaRPr lang="pt-BR" altLang="zh-CN" b="1" dirty="0">
              <a:solidFill>
                <a:schemeClr val="hlink"/>
              </a:solidFill>
              <a:latin typeface="Comic Sans MS" panose="030F0702030302020204" pitchFamily="66" charset="0"/>
            </a:endParaRPr>
          </a:p>
          <a:p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{</a:t>
            </a:r>
          </a:p>
          <a:p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_asm</a:t>
            </a:r>
          </a:p>
          <a:p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   {</a:t>
            </a:r>
          </a:p>
          <a:p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    	 ADD</a:t>
            </a:r>
            <a:r>
              <a:rPr lang="pt-BR" altLang="zh-CN" b="1" dirty="0">
                <a:solidFill>
                  <a:srgbClr val="FFFFFF"/>
                </a:solidFill>
                <a:latin typeface="Comic Sans MS" panose="030F0702030302020204" pitchFamily="66" charset="0"/>
              </a:rPr>
              <a:t> </a:t>
            </a:r>
            <a:r>
              <a:rPr lang="pt-BR" altLang="zh-CN" b="1" dirty="0">
                <a:solidFill>
                  <a:schemeClr val="hlink"/>
                </a:solidFill>
                <a:latin typeface="Comic Sans MS" panose="030F0702030302020204" pitchFamily="66" charset="0"/>
              </a:rPr>
              <a:t>x, x,</a:t>
            </a:r>
            <a:r>
              <a:rPr lang="pt-BR" altLang="zh-CN" b="1" dirty="0">
                <a:solidFill>
                  <a:srgbClr val="000099"/>
                </a:solidFill>
                <a:latin typeface="Comic Sans MS" panose="030F0702030302020204" pitchFamily="66" charset="0"/>
              </a:rPr>
              <a:t> </a:t>
            </a:r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#1</a:t>
            </a:r>
          </a:p>
          <a:p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      }</a:t>
            </a:r>
          </a:p>
          <a:p>
            <a:r>
              <a:rPr lang="pt-BR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  	return x;</a:t>
            </a:r>
            <a:endParaRPr lang="en-US" altLang="zh-CN" b="1" dirty="0">
              <a:solidFill>
                <a:srgbClr val="D60093"/>
              </a:solidFill>
              <a:latin typeface="Comic Sans MS" panose="030F0702030302020204" pitchFamily="66" charset="0"/>
            </a:endParaRPr>
          </a:p>
          <a:p>
            <a:r>
              <a:rPr lang="en-US" altLang="zh-CN" b="1" dirty="0">
                <a:solidFill>
                  <a:srgbClr val="D60093"/>
                </a:solidFill>
                <a:latin typeface="Comic Sans MS" panose="030F0702030302020204" pitchFamily="66" charset="0"/>
              </a:rPr>
              <a:t>}</a:t>
            </a:r>
            <a:endParaRPr lang="zh-CN" altLang="en-US" b="1" dirty="0">
              <a:solidFill>
                <a:srgbClr val="D60093"/>
              </a:solidFill>
              <a:latin typeface="Comic Sans MS" panose="030F0702030302020204" pitchFamily="66" charset="0"/>
            </a:endParaRPr>
          </a:p>
        </p:txBody>
      </p:sp>
      <p:sp>
        <p:nvSpPr>
          <p:cNvPr id="52231" name="矩形 6"/>
          <p:cNvSpPr/>
          <p:nvPr/>
        </p:nvSpPr>
        <p:spPr>
          <a:xfrm>
            <a:off x="414338" y="4593590"/>
            <a:ext cx="8715375" cy="13220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ts val="3200"/>
              </a:lnSpc>
              <a:spcBef>
                <a:spcPts val="1200"/>
              </a:spcBef>
            </a:pPr>
            <a:r>
              <a:rPr lang="zh-CN" altLang="en-US" sz="2400" b="1" dirty="0">
                <a:solidFill>
                  <a:schemeClr val="bg1"/>
                </a:solidFill>
                <a:latin typeface="Comic Sans MS" panose="030F0702030302020204" pitchFamily="66" charset="0"/>
              </a:rPr>
              <a:t>    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进入子程序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example1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后，参数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x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的值的确保存在寄存器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R0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中，但编译器认为内嵌汇编发生了寄存器冲突，可能使用其他寄存器存放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x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。因此左边代码段并不能完成对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x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的加</a:t>
            </a:r>
            <a:r>
              <a:rPr lang="en-US" altLang="zh-CN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1</a:t>
            </a:r>
            <a:r>
              <a:rPr lang="zh-CN" altLang="en-US" sz="24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操作。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5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2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2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2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6" grpId="0" build="p"/>
      <p:bldP spid="52229" grpId="0" bldLvl="0" animBg="1"/>
      <p:bldP spid="52230" grpId="0" bldLvl="0" animBg="1"/>
      <p:bldP spid="52231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/>
          </p:cNvSpPr>
          <p:nvPr>
            <p:ph type="title"/>
          </p:nvPr>
        </p:nvSpPr>
        <p:spPr>
          <a:xfrm>
            <a:off x="214313" y="0"/>
            <a:ext cx="8805862" cy="642938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内嵌汇编语言中其他的注意事项</a:t>
            </a:r>
          </a:p>
        </p:txBody>
      </p:sp>
      <p:sp>
        <p:nvSpPr>
          <p:cNvPr id="64518" name="Rectangle 5"/>
          <p:cNvSpPr/>
          <p:nvPr/>
        </p:nvSpPr>
        <p:spPr>
          <a:xfrm>
            <a:off x="457200" y="760730"/>
            <a:ext cx="8315325" cy="516953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内嵌汇编指令可以使用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表达式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，编译器会计算表达式的值并为其分配寄存器。但其值被视为无符号数；若为带符号数则用户需要自己处理与符号有关的操作；</a:t>
            </a: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若内嵌汇编指令中的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表达式包含有逗号，则该表达式应该包含在括号中；  如：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_asm{ADD x, y, (f(), z)} ; (f(), z)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为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表达式</a:t>
            </a:r>
            <a:endParaRPr lang="en-US" altLang="zh-CN" sz="20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内嵌汇编指令中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常量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前面的“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#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”可以省略，并使用“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0x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”代替“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&amp;”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表示十六进制数；</a:t>
            </a:r>
            <a:endParaRPr lang="en-US" altLang="zh-CN" sz="20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不支持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内存分配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伪指令，可通过定义变量由编译器自动完成分配；</a:t>
            </a:r>
            <a:endParaRPr lang="en-US" altLang="zh-CN" sz="20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不支持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BX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指令，并且只有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B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指令可以使用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C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程序标号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，而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BL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不行；</a:t>
            </a:r>
            <a:endParaRPr lang="en-US" altLang="zh-CN" sz="20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不能向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PC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赋值，程序跳转只能使用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B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或</a:t>
            </a: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BL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指令；</a:t>
            </a:r>
            <a:endParaRPr lang="en-US" altLang="zh-CN" sz="20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内嵌的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SWI</a:t>
            </a:r>
            <a:r>
              <a:rPr lang="zh-CN" altLang="en-US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和</a:t>
            </a:r>
            <a:r>
              <a:rPr lang="en-US" altLang="zh-CN" sz="2000" b="1" dirty="0">
                <a:solidFill>
                  <a:srgbClr val="D60093"/>
                </a:solidFill>
                <a:latin typeface="Comic Sans MS" panose="030F0702030302020204" pitchFamily="66" charset="0"/>
                <a:ea typeface="华文行楷" panose="02010800040101010101" pitchFamily="2" charset="-122"/>
              </a:rPr>
              <a:t>BL</a:t>
            </a:r>
            <a:r>
              <a:rPr lang="zh-CN" altLang="en-US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指令除了正常的操作数外，可增加几个可选的寄存器列表用于参数传送；</a:t>
            </a:r>
            <a:endParaRPr lang="en-US" altLang="zh-CN" sz="2000" b="1" dirty="0">
              <a:latin typeface="Comic Sans MS" panose="030F0702030302020204" pitchFamily="66" charset="0"/>
              <a:ea typeface="华文行楷" panose="02010800040101010101" pitchFamily="2" charset="-122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Comic Sans MS" panose="030F0702030302020204" pitchFamily="66" charset="0"/>
                <a:ea typeface="华文行楷" panose="02010800040101010101" pitchFamily="2" charset="-122"/>
              </a:rPr>
              <a:t> ……</a:t>
            </a:r>
            <a:endParaRPr lang="en-US" altLang="zh-CN" sz="2000" b="1" dirty="0"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4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45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45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45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45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45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45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45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1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/>
          </p:cNvSpPr>
          <p:nvPr>
            <p:ph type="title"/>
          </p:nvPr>
        </p:nvSpPr>
        <p:spPr>
          <a:xfrm>
            <a:off x="684213" y="66675"/>
            <a:ext cx="7772400" cy="60325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数据定义伪指令 </a:t>
            </a:r>
          </a:p>
        </p:txBody>
      </p:sp>
      <p:grpSp>
        <p:nvGrpSpPr>
          <p:cNvPr id="2" name="Group 108"/>
          <p:cNvGrpSpPr/>
          <p:nvPr/>
        </p:nvGrpSpPr>
        <p:grpSpPr>
          <a:xfrm>
            <a:off x="-86995" y="760095"/>
            <a:ext cx="9144000" cy="6000750"/>
            <a:chOff x="-3" y="-3"/>
            <a:chExt cx="3616" cy="7494"/>
          </a:xfrm>
        </p:grpSpPr>
        <p:grpSp>
          <p:nvGrpSpPr>
            <p:cNvPr id="17416" name="Group 109"/>
            <p:cNvGrpSpPr/>
            <p:nvPr/>
          </p:nvGrpSpPr>
          <p:grpSpPr>
            <a:xfrm>
              <a:off x="0" y="0"/>
              <a:ext cx="3613" cy="7491"/>
              <a:chOff x="0" y="0"/>
              <a:chExt cx="3613" cy="7491"/>
            </a:xfrm>
          </p:grpSpPr>
          <p:grpSp>
            <p:nvGrpSpPr>
              <p:cNvPr id="17418" name="Group 110"/>
              <p:cNvGrpSpPr/>
              <p:nvPr/>
            </p:nvGrpSpPr>
            <p:grpSpPr>
              <a:xfrm>
                <a:off x="0" y="0"/>
                <a:ext cx="765" cy="7425"/>
                <a:chOff x="0" y="0"/>
                <a:chExt cx="765" cy="7425"/>
              </a:xfrm>
            </p:grpSpPr>
            <p:sp>
              <p:nvSpPr>
                <p:cNvPr id="17524" name="Rectangle 111"/>
                <p:cNvSpPr/>
                <p:nvPr/>
              </p:nvSpPr>
              <p:spPr>
                <a:xfrm>
                  <a:off x="239" y="0"/>
                  <a:ext cx="483" cy="7425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1400" b="1" dirty="0">
                      <a:latin typeface="Times New Roman" panose="02020603050405020304" pitchFamily="18" charset="0"/>
                      <a:ea typeface="PMingLiU" pitchFamily="18" charset="-120"/>
                    </a:rPr>
                    <a:t> </a:t>
                  </a:r>
                  <a:endParaRPr lang="zh-CN" altLang="en-US" sz="14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ctr" eaLnBrk="0" hangingPunct="0"/>
                  <a:r>
                    <a:rPr lang="zh-CN" altLang="en-US" sz="2000" b="1" dirty="0">
                      <a:latin typeface="Times New Roman" panose="02020603050405020304" pitchFamily="18" charset="0"/>
                      <a:ea typeface="PMingLiU" pitchFamily="18" charset="-120"/>
                    </a:rPr>
                    <a:t>数据定义</a:t>
                  </a:r>
                </a:p>
                <a:p>
                  <a:pPr algn="ctr" eaLnBrk="0" hangingPunct="0"/>
                  <a:r>
                    <a:rPr lang="zh-CN" altLang="en-US" sz="2000" b="1" dirty="0">
                      <a:latin typeface="Times New Roman" panose="02020603050405020304" pitchFamily="18" charset="0"/>
                      <a:ea typeface="PMingLiU" pitchFamily="18" charset="-120"/>
                    </a:rPr>
                    <a:t>伪指令</a:t>
                  </a:r>
                </a:p>
                <a:p>
                  <a:pPr algn="ctr" eaLnBrk="0" hangingPunct="0"/>
                  <a:endParaRPr lang="zh-CN" altLang="en-US" sz="2000" b="1" dirty="0">
                    <a:latin typeface="Times New Roman" panose="02020603050405020304" pitchFamily="18" charset="0"/>
                    <a:ea typeface="PMingLiU" pitchFamily="18" charset="-120"/>
                  </a:endParaRPr>
                </a:p>
              </p:txBody>
            </p:sp>
            <p:sp>
              <p:nvSpPr>
                <p:cNvPr id="17525" name="Rectangle 112"/>
                <p:cNvSpPr/>
                <p:nvPr/>
              </p:nvSpPr>
              <p:spPr>
                <a:xfrm>
                  <a:off x="0" y="0"/>
                  <a:ext cx="765" cy="7425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19" name="Group 113"/>
              <p:cNvGrpSpPr/>
              <p:nvPr/>
            </p:nvGrpSpPr>
            <p:grpSpPr>
              <a:xfrm>
                <a:off x="765" y="0"/>
                <a:ext cx="868" cy="403"/>
                <a:chOff x="765" y="0"/>
                <a:chExt cx="868" cy="403"/>
              </a:xfrm>
            </p:grpSpPr>
            <p:sp>
              <p:nvSpPr>
                <p:cNvPr id="17522" name="Rectangle 114"/>
                <p:cNvSpPr/>
                <p:nvPr/>
              </p:nvSpPr>
              <p:spPr>
                <a:xfrm>
                  <a:off x="808" y="0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LTORG</a:t>
                  </a:r>
                </a:p>
                <a:p>
                  <a:pPr algn="ctr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523" name="Rectangle 115"/>
                <p:cNvSpPr/>
                <p:nvPr/>
              </p:nvSpPr>
              <p:spPr>
                <a:xfrm>
                  <a:off x="765" y="0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20" name="Group 116"/>
              <p:cNvGrpSpPr/>
              <p:nvPr/>
            </p:nvGrpSpPr>
            <p:grpSpPr>
              <a:xfrm>
                <a:off x="1633" y="0"/>
                <a:ext cx="1977" cy="403"/>
                <a:chOff x="1633" y="0"/>
                <a:chExt cx="1977" cy="403"/>
              </a:xfrm>
            </p:grpSpPr>
            <p:sp>
              <p:nvSpPr>
                <p:cNvPr id="17520" name="Rectangle 117"/>
                <p:cNvSpPr/>
                <p:nvPr/>
              </p:nvSpPr>
              <p:spPr>
                <a:xfrm>
                  <a:off x="1676" y="0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指定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一个文字池用以保存数据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521" name="Rectangle 118"/>
                <p:cNvSpPr/>
                <p:nvPr/>
              </p:nvSpPr>
              <p:spPr>
                <a:xfrm>
                  <a:off x="1633" y="0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21" name="Group 119"/>
              <p:cNvGrpSpPr/>
              <p:nvPr/>
            </p:nvGrpSpPr>
            <p:grpSpPr>
              <a:xfrm>
                <a:off x="765" y="403"/>
                <a:ext cx="868" cy="403"/>
                <a:chOff x="765" y="403"/>
                <a:chExt cx="868" cy="403"/>
              </a:xfrm>
            </p:grpSpPr>
            <p:sp>
              <p:nvSpPr>
                <p:cNvPr id="17518" name="Rectangle 120"/>
                <p:cNvSpPr/>
                <p:nvPr/>
              </p:nvSpPr>
              <p:spPr>
                <a:xfrm>
                  <a:off x="808" y="403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^ 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或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MAP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519" name="Rectangle 121"/>
                <p:cNvSpPr/>
                <p:nvPr/>
              </p:nvSpPr>
              <p:spPr>
                <a:xfrm>
                  <a:off x="765" y="403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22" name="Group 122"/>
              <p:cNvGrpSpPr/>
              <p:nvPr/>
            </p:nvGrpSpPr>
            <p:grpSpPr>
              <a:xfrm>
                <a:off x="1633" y="403"/>
                <a:ext cx="1977" cy="403"/>
                <a:chOff x="1633" y="403"/>
                <a:chExt cx="1977" cy="403"/>
              </a:xfrm>
            </p:grpSpPr>
            <p:sp>
              <p:nvSpPr>
                <p:cNvPr id="17516" name="Rectangle 123"/>
                <p:cNvSpPr/>
                <p:nvPr/>
              </p:nvSpPr>
              <p:spPr>
                <a:xfrm>
                  <a:off x="1676" y="403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 eaLnBrk="0" hangingPunct="0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指定一个内存表的首址</a:t>
                  </a:r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517" name="Rectangle 124"/>
                <p:cNvSpPr/>
                <p:nvPr/>
              </p:nvSpPr>
              <p:spPr>
                <a:xfrm>
                  <a:off x="1633" y="403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23" name="Group 125"/>
              <p:cNvGrpSpPr/>
              <p:nvPr/>
            </p:nvGrpSpPr>
            <p:grpSpPr>
              <a:xfrm>
                <a:off x="765" y="806"/>
                <a:ext cx="868" cy="403"/>
                <a:chOff x="765" y="806"/>
                <a:chExt cx="868" cy="403"/>
              </a:xfrm>
            </p:grpSpPr>
            <p:sp>
              <p:nvSpPr>
                <p:cNvPr id="17514" name="Rectangle 126"/>
                <p:cNvSpPr/>
                <p:nvPr/>
              </p:nvSpPr>
              <p:spPr>
                <a:xfrm>
                  <a:off x="808" y="806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# 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或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FIELD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515" name="Rectangle 127"/>
                <p:cNvSpPr/>
                <p:nvPr/>
              </p:nvSpPr>
              <p:spPr>
                <a:xfrm>
                  <a:off x="765" y="806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24" name="Group 128"/>
              <p:cNvGrpSpPr/>
              <p:nvPr/>
            </p:nvGrpSpPr>
            <p:grpSpPr>
              <a:xfrm>
                <a:off x="1633" y="806"/>
                <a:ext cx="1980" cy="403"/>
                <a:chOff x="1633" y="806"/>
                <a:chExt cx="1980" cy="403"/>
              </a:xfrm>
            </p:grpSpPr>
            <p:sp>
              <p:nvSpPr>
                <p:cNvPr id="17512" name="Rectangle 129"/>
                <p:cNvSpPr/>
                <p:nvPr/>
              </p:nvSpPr>
              <p:spPr>
                <a:xfrm>
                  <a:off x="1635" y="806"/>
                  <a:ext cx="1978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 eaLnBrk="0" hangingPunct="0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指定内存表中的各数据域的长度（一般在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MAP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之后）</a:t>
                  </a:r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513" name="Rectangle 130"/>
                <p:cNvSpPr/>
                <p:nvPr/>
              </p:nvSpPr>
              <p:spPr>
                <a:xfrm>
                  <a:off x="1633" y="806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25" name="Group 131"/>
              <p:cNvGrpSpPr/>
              <p:nvPr/>
            </p:nvGrpSpPr>
            <p:grpSpPr>
              <a:xfrm>
                <a:off x="765" y="1209"/>
                <a:ext cx="868" cy="403"/>
                <a:chOff x="765" y="1209"/>
                <a:chExt cx="868" cy="403"/>
              </a:xfrm>
            </p:grpSpPr>
            <p:sp>
              <p:nvSpPr>
                <p:cNvPr id="17510" name="Rectangle 132"/>
                <p:cNvSpPr/>
                <p:nvPr/>
              </p:nvSpPr>
              <p:spPr>
                <a:xfrm>
                  <a:off x="808" y="1209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% 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或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SPACE</a:t>
                  </a:r>
                </a:p>
                <a:p>
                  <a:pPr algn="ctr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511" name="Rectangle 133"/>
                <p:cNvSpPr/>
                <p:nvPr/>
              </p:nvSpPr>
              <p:spPr>
                <a:xfrm>
                  <a:off x="765" y="1209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26" name="Group 134"/>
              <p:cNvGrpSpPr/>
              <p:nvPr/>
            </p:nvGrpSpPr>
            <p:grpSpPr>
              <a:xfrm>
                <a:off x="1633" y="1209"/>
                <a:ext cx="1977" cy="403"/>
                <a:chOff x="1633" y="1209"/>
                <a:chExt cx="1977" cy="403"/>
              </a:xfrm>
            </p:grpSpPr>
            <p:sp>
              <p:nvSpPr>
                <p:cNvPr id="17508" name="Rectangle 135"/>
                <p:cNvSpPr/>
                <p:nvPr/>
              </p:nvSpPr>
              <p:spPr>
                <a:xfrm>
                  <a:off x="1676" y="1209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指定一块存储器的长度并将其中单元初始化为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0</a:t>
                  </a:r>
                  <a:endParaRPr lang="zh-CN" altLang="en-US" sz="1600" b="1" dirty="0">
                    <a:latin typeface="Arial" panose="020B0604020202020204" pitchFamily="34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509" name="Rectangle 136"/>
                <p:cNvSpPr/>
                <p:nvPr/>
              </p:nvSpPr>
              <p:spPr>
                <a:xfrm>
                  <a:off x="1633" y="1209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27" name="Group 137"/>
              <p:cNvGrpSpPr/>
              <p:nvPr/>
            </p:nvGrpSpPr>
            <p:grpSpPr>
              <a:xfrm>
                <a:off x="765" y="1612"/>
                <a:ext cx="868" cy="403"/>
                <a:chOff x="765" y="1612"/>
                <a:chExt cx="868" cy="403"/>
              </a:xfrm>
            </p:grpSpPr>
            <p:sp>
              <p:nvSpPr>
                <p:cNvPr id="17506" name="Rectangle 138"/>
                <p:cNvSpPr/>
                <p:nvPr/>
              </p:nvSpPr>
              <p:spPr>
                <a:xfrm>
                  <a:off x="808" y="1612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= 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或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DCB</a:t>
                  </a:r>
                </a:p>
                <a:p>
                  <a:pPr algn="ctr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507" name="Rectangle 139"/>
                <p:cNvSpPr/>
                <p:nvPr/>
              </p:nvSpPr>
              <p:spPr>
                <a:xfrm>
                  <a:off x="765" y="1612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28" name="Group 140"/>
              <p:cNvGrpSpPr/>
              <p:nvPr/>
            </p:nvGrpSpPr>
            <p:grpSpPr>
              <a:xfrm>
                <a:off x="1633" y="1612"/>
                <a:ext cx="1977" cy="3695"/>
                <a:chOff x="1633" y="1612"/>
                <a:chExt cx="1977" cy="3695"/>
              </a:xfrm>
            </p:grpSpPr>
            <p:sp>
              <p:nvSpPr>
                <p:cNvPr id="17503" name="Rectangle 141"/>
                <p:cNvSpPr/>
                <p:nvPr/>
              </p:nvSpPr>
              <p:spPr>
                <a:xfrm>
                  <a:off x="1676" y="1612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一片连续的字节单元并</a:t>
                  </a:r>
                  <a:r>
                    <a:rPr lang="zh-CN" altLang="en-US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初始化</a:t>
                  </a:r>
                  <a:endParaRPr lang="zh-CN" altLang="en-US" sz="1600" b="1" dirty="0">
                    <a:latin typeface="Arial" panose="020B0604020202020204" pitchFamily="34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504" name="Rectangle 142"/>
                <p:cNvSpPr/>
                <p:nvPr/>
              </p:nvSpPr>
              <p:spPr>
                <a:xfrm>
                  <a:off x="1633" y="1612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  <p:sp>
              <p:nvSpPr>
                <p:cNvPr id="17505" name="Rectangle 141"/>
                <p:cNvSpPr/>
                <p:nvPr/>
              </p:nvSpPr>
              <p:spPr>
                <a:xfrm>
                  <a:off x="1676" y="4904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分配一片连续的字节单元并用于存放代码</a:t>
                  </a:r>
                </a:p>
                <a:p>
                  <a:pPr algn="just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17429" name="Group 143"/>
              <p:cNvGrpSpPr/>
              <p:nvPr/>
            </p:nvGrpSpPr>
            <p:grpSpPr>
              <a:xfrm>
                <a:off x="765" y="2015"/>
                <a:ext cx="868" cy="403"/>
                <a:chOff x="765" y="2015"/>
                <a:chExt cx="868" cy="403"/>
              </a:xfrm>
            </p:grpSpPr>
            <p:sp>
              <p:nvSpPr>
                <p:cNvPr id="17501" name="Rectangle 144"/>
                <p:cNvSpPr/>
                <p:nvPr/>
              </p:nvSpPr>
              <p:spPr>
                <a:xfrm>
                  <a:off x="808" y="2015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&amp; 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或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DCD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502" name="Rectangle 145"/>
                <p:cNvSpPr/>
                <p:nvPr/>
              </p:nvSpPr>
              <p:spPr>
                <a:xfrm>
                  <a:off x="765" y="2015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30" name="Group 146"/>
              <p:cNvGrpSpPr/>
              <p:nvPr/>
            </p:nvGrpSpPr>
            <p:grpSpPr>
              <a:xfrm>
                <a:off x="1633" y="2015"/>
                <a:ext cx="1977" cy="403"/>
                <a:chOff x="1633" y="2015"/>
                <a:chExt cx="1977" cy="403"/>
              </a:xfrm>
            </p:grpSpPr>
            <p:sp>
              <p:nvSpPr>
                <p:cNvPr id="17499" name="Rectangle 147"/>
                <p:cNvSpPr/>
                <p:nvPr/>
              </p:nvSpPr>
              <p:spPr>
                <a:xfrm>
                  <a:off x="1692" y="2015"/>
                  <a:ext cx="1875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分配一片连续的字单元并初始化（字边界对齐）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500" name="Rectangle 148"/>
                <p:cNvSpPr/>
                <p:nvPr/>
              </p:nvSpPr>
              <p:spPr>
                <a:xfrm>
                  <a:off x="1633" y="2015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31" name="Group 149"/>
              <p:cNvGrpSpPr/>
              <p:nvPr/>
            </p:nvGrpSpPr>
            <p:grpSpPr>
              <a:xfrm>
                <a:off x="765" y="2418"/>
                <a:ext cx="868" cy="403"/>
                <a:chOff x="765" y="2418"/>
                <a:chExt cx="868" cy="403"/>
              </a:xfrm>
            </p:grpSpPr>
            <p:sp>
              <p:nvSpPr>
                <p:cNvPr id="17497" name="Rectangle 150"/>
                <p:cNvSpPr/>
                <p:nvPr/>
              </p:nvSpPr>
              <p:spPr>
                <a:xfrm>
                  <a:off x="808" y="2418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DCDU</a:t>
                  </a:r>
                </a:p>
                <a:p>
                  <a:pPr algn="ctr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498" name="Rectangle 151"/>
                <p:cNvSpPr/>
                <p:nvPr/>
              </p:nvSpPr>
              <p:spPr>
                <a:xfrm>
                  <a:off x="765" y="2418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32" name="Group 152"/>
              <p:cNvGrpSpPr/>
              <p:nvPr/>
            </p:nvGrpSpPr>
            <p:grpSpPr>
              <a:xfrm>
                <a:off x="1633" y="2418"/>
                <a:ext cx="1980" cy="403"/>
                <a:chOff x="1633" y="2418"/>
                <a:chExt cx="1980" cy="403"/>
              </a:xfrm>
            </p:grpSpPr>
            <p:sp>
              <p:nvSpPr>
                <p:cNvPr id="17495" name="Rectangle 153"/>
                <p:cNvSpPr/>
                <p:nvPr/>
              </p:nvSpPr>
              <p:spPr>
                <a:xfrm>
                  <a:off x="1692" y="2418"/>
                  <a:ext cx="192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分配一片连续的字单元并初始化（任意边界）</a:t>
                  </a: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96" name="Rectangle 154"/>
                <p:cNvSpPr/>
                <p:nvPr/>
              </p:nvSpPr>
              <p:spPr>
                <a:xfrm>
                  <a:off x="1633" y="2418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33" name="Group 155"/>
              <p:cNvGrpSpPr/>
              <p:nvPr/>
            </p:nvGrpSpPr>
            <p:grpSpPr>
              <a:xfrm>
                <a:off x="765" y="2821"/>
                <a:ext cx="868" cy="460"/>
                <a:chOff x="765" y="2821"/>
                <a:chExt cx="868" cy="460"/>
              </a:xfrm>
            </p:grpSpPr>
            <p:sp>
              <p:nvSpPr>
                <p:cNvPr id="17493" name="Rectangle 156"/>
                <p:cNvSpPr/>
                <p:nvPr/>
              </p:nvSpPr>
              <p:spPr>
                <a:xfrm>
                  <a:off x="808" y="2821"/>
                  <a:ext cx="782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DCDO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94" name="Rectangle 157"/>
                <p:cNvSpPr/>
                <p:nvPr/>
              </p:nvSpPr>
              <p:spPr>
                <a:xfrm>
                  <a:off x="765" y="2821"/>
                  <a:ext cx="868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34" name="Group 158"/>
              <p:cNvGrpSpPr/>
              <p:nvPr/>
            </p:nvGrpSpPr>
            <p:grpSpPr>
              <a:xfrm>
                <a:off x="1633" y="2763"/>
                <a:ext cx="1980" cy="518"/>
                <a:chOff x="1633" y="2763"/>
                <a:chExt cx="1980" cy="518"/>
              </a:xfrm>
            </p:grpSpPr>
            <p:sp>
              <p:nvSpPr>
                <p:cNvPr id="17491" name="Rectangle 159"/>
                <p:cNvSpPr/>
                <p:nvPr/>
              </p:nvSpPr>
              <p:spPr>
                <a:xfrm>
                  <a:off x="1692" y="2763"/>
                  <a:ext cx="1921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200" b="1" dirty="0">
                      <a:latin typeface="宋体" panose="02010600030101010101" pitchFamily="2" charset="-122"/>
                    </a:rPr>
                    <a:t>分配一片连续的</a:t>
                  </a:r>
                  <a:r>
                    <a:rPr lang="zh-CN" altLang="en-US" sz="12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字单元</a:t>
                  </a:r>
                  <a:r>
                    <a:rPr lang="zh-CN" altLang="en-US" sz="1200" b="1" dirty="0">
                      <a:latin typeface="宋体" panose="02010600030101010101" pitchFamily="2" charset="-122"/>
                    </a:rPr>
                    <a:t>，并初始化为到静态基址寄存器</a:t>
                  </a:r>
                  <a:r>
                    <a:rPr lang="en-US" altLang="zh-CN" sz="1200" b="1" dirty="0">
                      <a:latin typeface="宋体" panose="02010600030101010101" pitchFamily="2" charset="-122"/>
                    </a:rPr>
                    <a:t>R9</a:t>
                  </a:r>
                  <a:r>
                    <a:rPr lang="zh-CN" altLang="en-US" sz="1200" b="1" dirty="0">
                      <a:latin typeface="宋体" panose="02010600030101010101" pitchFamily="2" charset="-122"/>
                    </a:rPr>
                    <a:t>的偏移量</a:t>
                  </a:r>
                  <a:r>
                    <a:rPr lang="zh-CN" altLang="en-US" sz="12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（字边界对齐）</a:t>
                  </a:r>
                  <a:endParaRPr lang="zh-CN" altLang="en-US" sz="12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92" name="Rectangle 160"/>
                <p:cNvSpPr/>
                <p:nvPr/>
              </p:nvSpPr>
              <p:spPr>
                <a:xfrm>
                  <a:off x="1633" y="2821"/>
                  <a:ext cx="1977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35" name="Group 161"/>
              <p:cNvGrpSpPr/>
              <p:nvPr/>
            </p:nvGrpSpPr>
            <p:grpSpPr>
              <a:xfrm>
                <a:off x="765" y="3281"/>
                <a:ext cx="868" cy="403"/>
                <a:chOff x="765" y="3281"/>
                <a:chExt cx="868" cy="403"/>
              </a:xfrm>
            </p:grpSpPr>
            <p:sp>
              <p:nvSpPr>
                <p:cNvPr id="17489" name="Rectangle 162"/>
                <p:cNvSpPr/>
                <p:nvPr/>
              </p:nvSpPr>
              <p:spPr>
                <a:xfrm>
                  <a:off x="808" y="3281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DCFD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90" name="Rectangle 163"/>
                <p:cNvSpPr/>
                <p:nvPr/>
              </p:nvSpPr>
              <p:spPr>
                <a:xfrm>
                  <a:off x="765" y="3281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36" name="Group 164"/>
              <p:cNvGrpSpPr/>
              <p:nvPr/>
            </p:nvGrpSpPr>
            <p:grpSpPr>
              <a:xfrm>
                <a:off x="1607" y="3281"/>
                <a:ext cx="2006" cy="1223"/>
                <a:chOff x="1607" y="3281"/>
                <a:chExt cx="2006" cy="1223"/>
              </a:xfrm>
            </p:grpSpPr>
            <p:sp>
              <p:nvSpPr>
                <p:cNvPr id="17486" name="Rectangle 165"/>
                <p:cNvSpPr/>
                <p:nvPr/>
              </p:nvSpPr>
              <p:spPr>
                <a:xfrm>
                  <a:off x="1607" y="3298"/>
                  <a:ext cx="2006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分配一片连续的字单元给双精度浮点数并初始化（字边界对齐）</a:t>
                  </a:r>
                  <a:endParaRPr lang="zh-CN" altLang="en-US" sz="11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87" name="Rectangle 166"/>
                <p:cNvSpPr/>
                <p:nvPr/>
              </p:nvSpPr>
              <p:spPr>
                <a:xfrm>
                  <a:off x="1633" y="3281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1400" b="1" dirty="0">
                    <a:latin typeface="Comic Sans MS" panose="030F0702030302020204" pitchFamily="66" charset="0"/>
                  </a:endParaRPr>
                </a:p>
              </p:txBody>
            </p:sp>
            <p:sp>
              <p:nvSpPr>
                <p:cNvPr id="17488" name="Rectangle 165"/>
                <p:cNvSpPr/>
                <p:nvPr/>
              </p:nvSpPr>
              <p:spPr>
                <a:xfrm>
                  <a:off x="1607" y="4101"/>
                  <a:ext cx="2006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分配一片连续的字单元给单精度浮点数并初始化（字边界对齐）</a:t>
                  </a:r>
                  <a:endParaRPr lang="zh-CN" altLang="en-US" sz="11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</p:grpSp>
          <p:grpSp>
            <p:nvGrpSpPr>
              <p:cNvPr id="17437" name="Group 167"/>
              <p:cNvGrpSpPr/>
              <p:nvPr/>
            </p:nvGrpSpPr>
            <p:grpSpPr>
              <a:xfrm>
                <a:off x="765" y="3684"/>
                <a:ext cx="868" cy="403"/>
                <a:chOff x="765" y="3684"/>
                <a:chExt cx="868" cy="403"/>
              </a:xfrm>
            </p:grpSpPr>
            <p:sp>
              <p:nvSpPr>
                <p:cNvPr id="17484" name="Rectangle 168"/>
                <p:cNvSpPr/>
                <p:nvPr/>
              </p:nvSpPr>
              <p:spPr>
                <a:xfrm>
                  <a:off x="808" y="3684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DCFDU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85" name="Rectangle 169"/>
                <p:cNvSpPr/>
                <p:nvPr/>
              </p:nvSpPr>
              <p:spPr>
                <a:xfrm>
                  <a:off x="765" y="3684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38" name="Group 170"/>
              <p:cNvGrpSpPr/>
              <p:nvPr/>
            </p:nvGrpSpPr>
            <p:grpSpPr>
              <a:xfrm>
                <a:off x="1633" y="3684"/>
                <a:ext cx="1977" cy="1206"/>
                <a:chOff x="1633" y="3684"/>
                <a:chExt cx="1977" cy="1206"/>
              </a:xfrm>
            </p:grpSpPr>
            <p:sp>
              <p:nvSpPr>
                <p:cNvPr id="17481" name="Rectangle 171"/>
                <p:cNvSpPr/>
                <p:nvPr/>
              </p:nvSpPr>
              <p:spPr>
                <a:xfrm>
                  <a:off x="1635" y="3684"/>
                  <a:ext cx="193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分配一片连续的字单元给双精度浮点数并初始化（任意边界）</a:t>
                  </a:r>
                  <a:endParaRPr lang="zh-CN" altLang="en-US" sz="1100" b="1" dirty="0">
                    <a:latin typeface="Arial" panose="020B0604020202020204" pitchFamily="34" charset="0"/>
                    <a:ea typeface="PMingLiU" pitchFamily="18" charset="-120"/>
                  </a:endParaRPr>
                </a:p>
                <a:p>
                  <a:pPr algn="just" eaLnBrk="0" hangingPunct="0"/>
                  <a:endParaRPr lang="zh-CN" altLang="en-US" sz="14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82" name="Rectangle 172"/>
                <p:cNvSpPr/>
                <p:nvPr/>
              </p:nvSpPr>
              <p:spPr>
                <a:xfrm>
                  <a:off x="1633" y="3684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  <p:sp>
              <p:nvSpPr>
                <p:cNvPr id="17483" name="Rectangle 171"/>
                <p:cNvSpPr/>
                <p:nvPr/>
              </p:nvSpPr>
              <p:spPr>
                <a:xfrm>
                  <a:off x="1635" y="4487"/>
                  <a:ext cx="193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4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分配一片连续的字单元给单精度浮点数并初始化（任意边界）</a:t>
                  </a:r>
                  <a:endParaRPr lang="zh-CN" altLang="en-US" sz="1100" b="1" dirty="0">
                    <a:latin typeface="Arial" panose="020B0604020202020204" pitchFamily="34" charset="0"/>
                    <a:ea typeface="PMingLiU" pitchFamily="18" charset="-120"/>
                  </a:endParaRPr>
                </a:p>
                <a:p>
                  <a:pPr algn="just" eaLnBrk="0" hangingPunct="0"/>
                  <a:endParaRPr lang="zh-CN" altLang="en-US" sz="14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</p:grpSp>
          <p:grpSp>
            <p:nvGrpSpPr>
              <p:cNvPr id="17439" name="Group 173"/>
              <p:cNvGrpSpPr/>
              <p:nvPr/>
            </p:nvGrpSpPr>
            <p:grpSpPr>
              <a:xfrm>
                <a:off x="765" y="4087"/>
                <a:ext cx="868" cy="403"/>
                <a:chOff x="765" y="4087"/>
                <a:chExt cx="868" cy="403"/>
              </a:xfrm>
            </p:grpSpPr>
            <p:sp>
              <p:nvSpPr>
                <p:cNvPr id="17479" name="Rectangle 174"/>
                <p:cNvSpPr/>
                <p:nvPr/>
              </p:nvSpPr>
              <p:spPr>
                <a:xfrm>
                  <a:off x="808" y="4087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DCFS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80" name="Rectangle 175"/>
                <p:cNvSpPr/>
                <p:nvPr/>
              </p:nvSpPr>
              <p:spPr>
                <a:xfrm>
                  <a:off x="765" y="4087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sp>
            <p:nvSpPr>
              <p:cNvPr id="17440" name="Rectangle 178"/>
              <p:cNvSpPr/>
              <p:nvPr/>
            </p:nvSpPr>
            <p:spPr>
              <a:xfrm>
                <a:off x="1633" y="4087"/>
                <a:ext cx="1977" cy="403"/>
              </a:xfrm>
              <a:prstGeom prst="rect">
                <a:avLst/>
              </a:prstGeom>
              <a:noFill/>
              <a:ln w="7" cap="sq" cmpd="sng">
                <a:solidFill>
                  <a:srgbClr val="A0A0A0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wrap="none"/>
              <a:lstStyle/>
              <a:p>
                <a:endParaRPr lang="zh-CN" altLang="en-US" sz="2000" b="1" dirty="0">
                  <a:latin typeface="Comic Sans MS" panose="030F0702030302020204" pitchFamily="66" charset="0"/>
                </a:endParaRPr>
              </a:p>
            </p:txBody>
          </p:sp>
          <p:grpSp>
            <p:nvGrpSpPr>
              <p:cNvPr id="17441" name="Group 179"/>
              <p:cNvGrpSpPr/>
              <p:nvPr/>
            </p:nvGrpSpPr>
            <p:grpSpPr>
              <a:xfrm>
                <a:off x="765" y="4490"/>
                <a:ext cx="868" cy="403"/>
                <a:chOff x="765" y="4490"/>
                <a:chExt cx="868" cy="403"/>
              </a:xfrm>
            </p:grpSpPr>
            <p:sp>
              <p:nvSpPr>
                <p:cNvPr id="17477" name="Rectangle 180"/>
                <p:cNvSpPr/>
                <p:nvPr/>
              </p:nvSpPr>
              <p:spPr>
                <a:xfrm>
                  <a:off x="808" y="4490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DCFSU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78" name="Rectangle 181"/>
                <p:cNvSpPr/>
                <p:nvPr/>
              </p:nvSpPr>
              <p:spPr>
                <a:xfrm>
                  <a:off x="765" y="4490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sp>
            <p:nvSpPr>
              <p:cNvPr id="17442" name="Rectangle 184"/>
              <p:cNvSpPr/>
              <p:nvPr/>
            </p:nvSpPr>
            <p:spPr>
              <a:xfrm>
                <a:off x="1633" y="4490"/>
                <a:ext cx="1977" cy="403"/>
              </a:xfrm>
              <a:prstGeom prst="rect">
                <a:avLst/>
              </a:prstGeom>
              <a:noFill/>
              <a:ln w="7" cap="sq" cmpd="sng">
                <a:solidFill>
                  <a:srgbClr val="A0A0A0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wrap="none"/>
              <a:lstStyle/>
              <a:p>
                <a:endParaRPr lang="zh-CN" altLang="en-US" sz="2000" b="1" dirty="0">
                  <a:latin typeface="Comic Sans MS" panose="030F0702030302020204" pitchFamily="66" charset="0"/>
                </a:endParaRPr>
              </a:p>
            </p:txBody>
          </p:sp>
          <p:grpSp>
            <p:nvGrpSpPr>
              <p:cNvPr id="17443" name="Group 185"/>
              <p:cNvGrpSpPr/>
              <p:nvPr/>
            </p:nvGrpSpPr>
            <p:grpSpPr>
              <a:xfrm>
                <a:off x="765" y="4893"/>
                <a:ext cx="868" cy="460"/>
                <a:chOff x="765" y="4893"/>
                <a:chExt cx="868" cy="460"/>
              </a:xfrm>
            </p:grpSpPr>
            <p:sp>
              <p:nvSpPr>
                <p:cNvPr id="17475" name="Rectangle 186"/>
                <p:cNvSpPr/>
                <p:nvPr/>
              </p:nvSpPr>
              <p:spPr>
                <a:xfrm>
                  <a:off x="808" y="4893"/>
                  <a:ext cx="782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DCI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76" name="Rectangle 187"/>
                <p:cNvSpPr/>
                <p:nvPr/>
              </p:nvSpPr>
              <p:spPr>
                <a:xfrm>
                  <a:off x="765" y="4893"/>
                  <a:ext cx="868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sp>
            <p:nvSpPr>
              <p:cNvPr id="17444" name="Rectangle 190"/>
              <p:cNvSpPr/>
              <p:nvPr/>
            </p:nvSpPr>
            <p:spPr>
              <a:xfrm>
                <a:off x="1633" y="4893"/>
                <a:ext cx="1977" cy="460"/>
              </a:xfrm>
              <a:prstGeom prst="rect">
                <a:avLst/>
              </a:prstGeom>
              <a:noFill/>
              <a:ln w="7" cap="sq" cmpd="sng">
                <a:solidFill>
                  <a:srgbClr val="A0A0A0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wrap="none"/>
              <a:lstStyle/>
              <a:p>
                <a:endParaRPr lang="zh-CN" altLang="en-US" sz="2000" b="1" dirty="0">
                  <a:latin typeface="Comic Sans MS" panose="030F0702030302020204" pitchFamily="66" charset="0"/>
                </a:endParaRPr>
              </a:p>
            </p:txBody>
          </p:sp>
          <p:grpSp>
            <p:nvGrpSpPr>
              <p:cNvPr id="17445" name="Group 191"/>
              <p:cNvGrpSpPr/>
              <p:nvPr/>
            </p:nvGrpSpPr>
            <p:grpSpPr>
              <a:xfrm>
                <a:off x="765" y="5353"/>
                <a:ext cx="868" cy="403"/>
                <a:chOff x="765" y="5353"/>
                <a:chExt cx="868" cy="403"/>
              </a:xfrm>
            </p:grpSpPr>
            <p:sp>
              <p:nvSpPr>
                <p:cNvPr id="17473" name="Rectangle 192"/>
                <p:cNvSpPr/>
                <p:nvPr/>
              </p:nvSpPr>
              <p:spPr>
                <a:xfrm>
                  <a:off x="808" y="5353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DCQ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74" name="Rectangle 193"/>
                <p:cNvSpPr/>
                <p:nvPr/>
              </p:nvSpPr>
              <p:spPr>
                <a:xfrm>
                  <a:off x="765" y="5353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46" name="Group 194"/>
              <p:cNvGrpSpPr/>
              <p:nvPr/>
            </p:nvGrpSpPr>
            <p:grpSpPr>
              <a:xfrm>
                <a:off x="1633" y="5353"/>
                <a:ext cx="1977" cy="403"/>
                <a:chOff x="1633" y="5353"/>
                <a:chExt cx="1977" cy="403"/>
              </a:xfrm>
            </p:grpSpPr>
            <p:sp>
              <p:nvSpPr>
                <p:cNvPr id="17471" name="Rectangle 195"/>
                <p:cNvSpPr/>
                <p:nvPr/>
              </p:nvSpPr>
              <p:spPr>
                <a:xfrm>
                  <a:off x="1676" y="5353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8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字节单元并初始化（字边界对齐）</a:t>
                  </a:r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72" name="Rectangle 196"/>
                <p:cNvSpPr/>
                <p:nvPr/>
              </p:nvSpPr>
              <p:spPr>
                <a:xfrm>
                  <a:off x="1633" y="5353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47" name="Group 197"/>
              <p:cNvGrpSpPr/>
              <p:nvPr/>
            </p:nvGrpSpPr>
            <p:grpSpPr>
              <a:xfrm>
                <a:off x="765" y="5756"/>
                <a:ext cx="868" cy="403"/>
                <a:chOff x="765" y="5756"/>
                <a:chExt cx="868" cy="403"/>
              </a:xfrm>
            </p:grpSpPr>
            <p:sp>
              <p:nvSpPr>
                <p:cNvPr id="17469" name="Rectangle 198"/>
                <p:cNvSpPr/>
                <p:nvPr/>
              </p:nvSpPr>
              <p:spPr>
                <a:xfrm>
                  <a:off x="808" y="5756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DCQU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70" name="Rectangle 199"/>
                <p:cNvSpPr/>
                <p:nvPr/>
              </p:nvSpPr>
              <p:spPr>
                <a:xfrm>
                  <a:off x="765" y="5756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48" name="Group 200"/>
              <p:cNvGrpSpPr/>
              <p:nvPr/>
            </p:nvGrpSpPr>
            <p:grpSpPr>
              <a:xfrm>
                <a:off x="1633" y="5756"/>
                <a:ext cx="1977" cy="403"/>
                <a:chOff x="1633" y="5756"/>
                <a:chExt cx="1977" cy="403"/>
              </a:xfrm>
            </p:grpSpPr>
            <p:sp>
              <p:nvSpPr>
                <p:cNvPr id="17467" name="Rectangle 201"/>
                <p:cNvSpPr/>
                <p:nvPr/>
              </p:nvSpPr>
              <p:spPr>
                <a:xfrm>
                  <a:off x="1676" y="5756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</a:t>
                  </a:r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8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字节单元并初始化（任意边界）</a:t>
                  </a:r>
                  <a:endParaRPr lang="zh-CN" altLang="en-US" sz="1600" b="1" dirty="0">
                    <a:latin typeface="Arial" panose="020B0604020202020204" pitchFamily="34" charset="0"/>
                    <a:ea typeface="PMingLiU" pitchFamily="18" charset="-120"/>
                  </a:endParaRPr>
                </a:p>
                <a:p>
                  <a:pPr algn="just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468" name="Rectangle 202"/>
                <p:cNvSpPr/>
                <p:nvPr/>
              </p:nvSpPr>
              <p:spPr>
                <a:xfrm>
                  <a:off x="1633" y="5756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49" name="Group 203"/>
              <p:cNvGrpSpPr/>
              <p:nvPr/>
            </p:nvGrpSpPr>
            <p:grpSpPr>
              <a:xfrm>
                <a:off x="765" y="6159"/>
                <a:ext cx="868" cy="403"/>
                <a:chOff x="765" y="6159"/>
                <a:chExt cx="868" cy="403"/>
              </a:xfrm>
            </p:grpSpPr>
            <p:sp>
              <p:nvSpPr>
                <p:cNvPr id="17465" name="Rectangle 204"/>
                <p:cNvSpPr/>
                <p:nvPr/>
              </p:nvSpPr>
              <p:spPr>
                <a:xfrm>
                  <a:off x="808" y="6159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DCW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66" name="Rectangle 205"/>
                <p:cNvSpPr/>
                <p:nvPr/>
              </p:nvSpPr>
              <p:spPr>
                <a:xfrm>
                  <a:off x="765" y="6159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50" name="Group 206"/>
              <p:cNvGrpSpPr/>
              <p:nvPr/>
            </p:nvGrpSpPr>
            <p:grpSpPr>
              <a:xfrm>
                <a:off x="1633" y="6159"/>
                <a:ext cx="1977" cy="403"/>
                <a:chOff x="1633" y="6159"/>
                <a:chExt cx="1977" cy="403"/>
              </a:xfrm>
            </p:grpSpPr>
            <p:sp>
              <p:nvSpPr>
                <p:cNvPr id="17463" name="Rectangle 207"/>
                <p:cNvSpPr/>
                <p:nvPr/>
              </p:nvSpPr>
              <p:spPr>
                <a:xfrm>
                  <a:off x="1676" y="6159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分配一片连续的半字单元并初始化（半字边界对齐）</a:t>
                  </a:r>
                </a:p>
                <a:p>
                  <a:pPr algn="just"/>
                  <a:endParaRPr lang="zh-CN" altLang="en-US" sz="1600" b="1" dirty="0">
                    <a:latin typeface="Arial" panose="020B0604020202020204" pitchFamily="34" charset="0"/>
                    <a:cs typeface="Times New Roman" panose="02020603050405020304" pitchFamily="18" charset="0"/>
                  </a:endParaRPr>
                </a:p>
                <a:p>
                  <a:pPr algn="just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64" name="Rectangle 208"/>
                <p:cNvSpPr/>
                <p:nvPr/>
              </p:nvSpPr>
              <p:spPr>
                <a:xfrm>
                  <a:off x="1633" y="6159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51" name="Group 209"/>
              <p:cNvGrpSpPr/>
              <p:nvPr/>
            </p:nvGrpSpPr>
            <p:grpSpPr>
              <a:xfrm>
                <a:off x="765" y="6562"/>
                <a:ext cx="868" cy="403"/>
                <a:chOff x="765" y="6562"/>
                <a:chExt cx="868" cy="403"/>
              </a:xfrm>
            </p:grpSpPr>
            <p:sp>
              <p:nvSpPr>
                <p:cNvPr id="17461" name="Rectangle 210"/>
                <p:cNvSpPr/>
                <p:nvPr/>
              </p:nvSpPr>
              <p:spPr>
                <a:xfrm>
                  <a:off x="808" y="6562"/>
                  <a:ext cx="782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DCWU</a:t>
                  </a:r>
                </a:p>
                <a:p>
                  <a:pPr algn="ctr" eaLnBrk="0" hangingPunct="0"/>
                  <a:endParaRPr lang="zh-CN" altLang="en-US" sz="1600" b="1" dirty="0">
                    <a:latin typeface="Arial" panose="020B0604020202020204" pitchFamily="34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17462" name="Rectangle 211"/>
                <p:cNvSpPr/>
                <p:nvPr/>
              </p:nvSpPr>
              <p:spPr>
                <a:xfrm>
                  <a:off x="765" y="6562"/>
                  <a:ext cx="868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52" name="Group 212"/>
              <p:cNvGrpSpPr/>
              <p:nvPr/>
            </p:nvGrpSpPr>
            <p:grpSpPr>
              <a:xfrm>
                <a:off x="1633" y="6562"/>
                <a:ext cx="1977" cy="403"/>
                <a:chOff x="1633" y="6562"/>
                <a:chExt cx="1977" cy="403"/>
              </a:xfrm>
            </p:grpSpPr>
            <p:sp>
              <p:nvSpPr>
                <p:cNvPr id="17459" name="Rectangle 213"/>
                <p:cNvSpPr/>
                <p:nvPr/>
              </p:nvSpPr>
              <p:spPr>
                <a:xfrm>
                  <a:off x="1676" y="6562"/>
                  <a:ext cx="1891" cy="403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sz="1600" b="1" dirty="0">
                      <a:latin typeface="宋体" panose="02010600030101010101" pitchFamily="2" charset="-122"/>
                    </a:rPr>
                    <a:t>分配</a:t>
                  </a:r>
                  <a:r>
                    <a:rPr lang="zh-CN" altLang="en-US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一片连续的半字单元并初始化（任意边界）</a:t>
                  </a:r>
                  <a:endParaRPr lang="zh-CN" altLang="en-US" sz="16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just" eaLnBrk="0" hangingPunct="0"/>
                  <a:endParaRPr lang="zh-CN" altLang="en-US" sz="16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60" name="Rectangle 214"/>
                <p:cNvSpPr/>
                <p:nvPr/>
              </p:nvSpPr>
              <p:spPr>
                <a:xfrm>
                  <a:off x="1633" y="6562"/>
                  <a:ext cx="1977" cy="403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53" name="Group 215"/>
              <p:cNvGrpSpPr/>
              <p:nvPr/>
            </p:nvGrpSpPr>
            <p:grpSpPr>
              <a:xfrm>
                <a:off x="765" y="6965"/>
                <a:ext cx="868" cy="460"/>
                <a:chOff x="765" y="6965"/>
                <a:chExt cx="868" cy="460"/>
              </a:xfrm>
            </p:grpSpPr>
            <p:sp>
              <p:nvSpPr>
                <p:cNvPr id="17457" name="Rectangle 216"/>
                <p:cNvSpPr/>
                <p:nvPr/>
              </p:nvSpPr>
              <p:spPr>
                <a:xfrm>
                  <a:off x="808" y="6965"/>
                  <a:ext cx="782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ctr"/>
                  <a:r>
                    <a:rPr lang="en-US" altLang="zh-CN" sz="1600" b="1" dirty="0">
                      <a:latin typeface="Arial" panose="020B0604020202020204" pitchFamily="34" charset="0"/>
                      <a:cs typeface="Times New Roman" panose="02020603050405020304" pitchFamily="18" charset="0"/>
                    </a:rPr>
                    <a:t>DATA</a:t>
                  </a:r>
                </a:p>
                <a:p>
                  <a:pPr algn="ctr" eaLnBrk="0" hangingPunct="0"/>
                  <a:endParaRPr lang="zh-CN" altLang="en-US" sz="12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58" name="Rectangle 217"/>
                <p:cNvSpPr/>
                <p:nvPr/>
              </p:nvSpPr>
              <p:spPr>
                <a:xfrm>
                  <a:off x="765" y="6965"/>
                  <a:ext cx="868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  <p:grpSp>
            <p:nvGrpSpPr>
              <p:cNvPr id="17454" name="Group 218"/>
              <p:cNvGrpSpPr/>
              <p:nvPr/>
            </p:nvGrpSpPr>
            <p:grpSpPr>
              <a:xfrm>
                <a:off x="1633" y="6965"/>
                <a:ext cx="1977" cy="526"/>
                <a:chOff x="1633" y="6965"/>
                <a:chExt cx="1977" cy="526"/>
              </a:xfrm>
            </p:grpSpPr>
            <p:sp>
              <p:nvSpPr>
                <p:cNvPr id="17455" name="Rectangle 219"/>
                <p:cNvSpPr/>
                <p:nvPr/>
              </p:nvSpPr>
              <p:spPr>
                <a:xfrm>
                  <a:off x="1692" y="7031"/>
                  <a:ext cx="1903" cy="460"/>
                </a:xfrm>
                <a:prstGeom prst="rect">
                  <a:avLst/>
                </a:prstGeom>
                <a:noFill/>
                <a:ln w="12700">
                  <a:noFill/>
                </a:ln>
              </p:spPr>
              <p:txBody>
                <a:bodyPr/>
                <a:lstStyle/>
                <a:p>
                  <a:pPr algn="just"/>
                  <a:r>
                    <a:rPr lang="zh-CN" altLang="en-US" b="1" dirty="0">
                      <a:latin typeface="宋体" panose="02010600030101010101" pitchFamily="2" charset="-122"/>
                    </a:rPr>
                    <a:t>标识</a:t>
                  </a:r>
                  <a:r>
                    <a:rPr lang="zh-CN" altLang="en-US" sz="1600" b="1" dirty="0">
                      <a:latin typeface="宋体" panose="02010600030101010101" pitchFamily="2" charset="-122"/>
                    </a:rPr>
                    <a:t>代码段中的数据标号，该符号后是</a:t>
                  </a:r>
                  <a:r>
                    <a:rPr lang="en-US" altLang="zh-CN" sz="1600" b="1" dirty="0">
                      <a:latin typeface="宋体" panose="02010600030101010101" pitchFamily="2" charset="-122"/>
                      <a:ea typeface="PMingLiU" pitchFamily="18" charset="-120"/>
                    </a:rPr>
                    <a:t>DCB</a:t>
                  </a:r>
                  <a:r>
                    <a:rPr lang="zh-CN" altLang="en-US" sz="1600" b="1" dirty="0">
                      <a:latin typeface="宋体" panose="02010600030101010101" pitchFamily="2" charset="-122"/>
                      <a:ea typeface="PMingLiU" pitchFamily="18" charset="-120"/>
                    </a:rPr>
                    <a:t>等</a:t>
                  </a:r>
                  <a:endParaRPr lang="en-US" altLang="zh-CN" sz="1600" b="1" dirty="0">
                    <a:latin typeface="宋体" panose="02010600030101010101" pitchFamily="2" charset="-122"/>
                    <a:ea typeface="PMingLiU" pitchFamily="18" charset="-120"/>
                  </a:endParaRPr>
                </a:p>
                <a:p>
                  <a:pPr algn="just" eaLnBrk="0" hangingPunct="0"/>
                  <a:endParaRPr lang="zh-CN" altLang="en-US" sz="1600" b="1" dirty="0">
                    <a:latin typeface="Arial" panose="020B0604020202020204" pitchFamily="34" charset="0"/>
                    <a:ea typeface="PMingLiU" pitchFamily="18" charset="-120"/>
                  </a:endParaRPr>
                </a:p>
              </p:txBody>
            </p:sp>
            <p:sp>
              <p:nvSpPr>
                <p:cNvPr id="17456" name="Rectangle 220"/>
                <p:cNvSpPr/>
                <p:nvPr/>
              </p:nvSpPr>
              <p:spPr>
                <a:xfrm>
                  <a:off x="1633" y="6965"/>
                  <a:ext cx="1977" cy="460"/>
                </a:xfrm>
                <a:prstGeom prst="rect">
                  <a:avLst/>
                </a:prstGeom>
                <a:noFill/>
                <a:ln w="7" cap="sq" cmpd="sng">
                  <a:solidFill>
                    <a:srgbClr val="A0A0A0"/>
                  </a:solidFill>
                  <a:prstDash val="solid"/>
                  <a:miter/>
                  <a:headEnd type="none" w="sm" len="sm"/>
                  <a:tailEnd type="none" w="sm" len="sm"/>
                </a:ln>
              </p:spPr>
              <p:txBody>
                <a:bodyPr wrap="none"/>
                <a:lstStyle/>
                <a:p>
                  <a:endParaRPr lang="zh-CN" altLang="en-US" sz="2000" b="1" dirty="0">
                    <a:latin typeface="Comic Sans MS" panose="030F0702030302020204" pitchFamily="66" charset="0"/>
                  </a:endParaRPr>
                </a:p>
              </p:txBody>
            </p:sp>
          </p:grpSp>
        </p:grpSp>
        <p:sp>
          <p:nvSpPr>
            <p:cNvPr id="17417" name="Rectangle 221"/>
            <p:cNvSpPr/>
            <p:nvPr/>
          </p:nvSpPr>
          <p:spPr>
            <a:xfrm>
              <a:off x="-3" y="-3"/>
              <a:ext cx="3616" cy="7431"/>
            </a:xfrm>
            <a:prstGeom prst="rect">
              <a:avLst/>
            </a:prstGeom>
            <a:noFill/>
            <a:ln w="9525" cap="sq" cmpd="sng">
              <a:solidFill>
                <a:srgbClr val="A0A0A0"/>
              </a:solidFill>
              <a:prstDash val="solid"/>
              <a:miter/>
              <a:headEnd type="none" w="sm" len="sm"/>
              <a:tailEnd type="none" w="sm" len="sm"/>
            </a:ln>
          </p:spPr>
          <p:txBody>
            <a:bodyPr wrap="none"/>
            <a:lstStyle/>
            <a:p>
              <a:endParaRPr lang="zh-CN" altLang="en-US" sz="2000" b="1" dirty="0">
                <a:latin typeface="Comic Sans MS" panose="030F0702030302020204" pitchFamily="66" charset="0"/>
              </a:endParaRPr>
            </a:p>
          </p:txBody>
        </p:sp>
      </p:grpSp>
      <p:sp>
        <p:nvSpPr>
          <p:cNvPr id="118" name="圆角矩形 117"/>
          <p:cNvSpPr/>
          <p:nvPr/>
        </p:nvSpPr>
        <p:spPr>
          <a:xfrm>
            <a:off x="2312353" y="776288"/>
            <a:ext cx="6786562" cy="1285875"/>
          </a:xfrm>
          <a:prstGeom prst="roundRect">
            <a:avLst>
              <a:gd name="adj" fmla="val 16667"/>
            </a:avLst>
          </a:prstGeom>
          <a:solidFill>
            <a:schemeClr val="accent1">
              <a:alpha val="32156"/>
            </a:scheme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20" name="圆角矩形 119"/>
          <p:cNvSpPr/>
          <p:nvPr/>
        </p:nvSpPr>
        <p:spPr>
          <a:xfrm>
            <a:off x="2240915" y="2138363"/>
            <a:ext cx="6858000" cy="4214812"/>
          </a:xfrm>
          <a:prstGeom prst="roundRect">
            <a:avLst>
              <a:gd name="adj" fmla="val 16667"/>
            </a:avLst>
          </a:prstGeom>
          <a:solidFill>
            <a:srgbClr val="FFC000">
              <a:alpha val="32156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21" name="圆角矩形 120"/>
          <p:cNvSpPr/>
          <p:nvPr/>
        </p:nvSpPr>
        <p:spPr>
          <a:xfrm>
            <a:off x="2347913" y="6353175"/>
            <a:ext cx="6643687" cy="357188"/>
          </a:xfrm>
          <a:prstGeom prst="roundRect">
            <a:avLst>
              <a:gd name="adj" fmla="val 16667"/>
            </a:avLst>
          </a:prstGeom>
          <a:solidFill>
            <a:srgbClr val="000099">
              <a:alpha val="32156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bldLvl="0" animBg="1"/>
      <p:bldP spid="120" grpId="0" bldLvl="0" animBg="1"/>
      <p:bldP spid="121" grpId="0" bldLvl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33413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2800" dirty="0">
                <a:latin typeface="Comic Sans MS" panose="030F0702030302020204" pitchFamily="66" charset="0"/>
                <a:ea typeface="隶书" panose="02010509060101010101" pitchFamily="49" charset="-122"/>
              </a:rPr>
              <a:t>内嵌汇编指令的应用举例：两个数相加</a:t>
            </a:r>
          </a:p>
        </p:txBody>
      </p:sp>
      <p:sp>
        <p:nvSpPr>
          <p:cNvPr id="76803" name="Rectangle 3"/>
          <p:cNvSpPr>
            <a:spLocks noGrp="1"/>
          </p:cNvSpPr>
          <p:nvPr>
            <p:ph idx="1"/>
          </p:nvPr>
        </p:nvSpPr>
        <p:spPr>
          <a:xfrm>
            <a:off x="685800" y="685800"/>
            <a:ext cx="8229600" cy="5145088"/>
          </a:xfrm>
        </p:spPr>
        <p:txBody>
          <a:bodyPr vert="horz" wrap="square" lIns="0" tIns="0" rIns="0" bIns="0" anchor="t"/>
          <a:lstStyle/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#include &lt;stdio.h&gt;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int add(int i, int j)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{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  	int res;				/*</a:t>
            </a:r>
            <a:r>
              <a:rPr lang="zh-CN" altLang="en-US" sz="2400" dirty="0"/>
              <a:t>定义中间变量</a:t>
            </a:r>
            <a:r>
              <a:rPr lang="en-US" altLang="zh-CN" sz="2400" dirty="0"/>
              <a:t>res*/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  </a:t>
            </a:r>
            <a:r>
              <a:rPr lang="en-US" altLang="zh-CN" sz="2400" dirty="0">
                <a:solidFill>
                  <a:srgbClr val="D60093"/>
                </a:solidFill>
              </a:rPr>
              <a:t>__asm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>
                <a:solidFill>
                  <a:srgbClr val="D60093"/>
                </a:solidFill>
              </a:rPr>
              <a:t>{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>
                <a:solidFill>
                  <a:srgbClr val="D60093"/>
                </a:solidFill>
              </a:rPr>
              <a:t>	ADD res, i, j	   //	;</a:t>
            </a:r>
            <a:r>
              <a:rPr lang="zh-CN" altLang="en-US" sz="2400" dirty="0">
                <a:solidFill>
                  <a:srgbClr val="D60093"/>
                </a:solidFill>
              </a:rPr>
              <a:t>实现</a:t>
            </a:r>
            <a:r>
              <a:rPr lang="en-US" altLang="zh-CN" sz="2400" dirty="0">
                <a:solidFill>
                  <a:srgbClr val="D60093"/>
                </a:solidFill>
              </a:rPr>
              <a:t>res=i+j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>
                <a:solidFill>
                  <a:srgbClr val="D60093"/>
                </a:solidFill>
              </a:rPr>
              <a:t>}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	return res;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  }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void main( )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{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	int a;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	a = add(2,3);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	printf("addition result is : %d\n",a);</a:t>
            </a:r>
          </a:p>
          <a:p>
            <a:pPr>
              <a:lnSpc>
                <a:spcPct val="80000"/>
              </a:lnSpc>
              <a:buNone/>
            </a:pPr>
            <a:r>
              <a:rPr lang="en-US" altLang="zh-CN" sz="2400" dirty="0"/>
              <a:t>} 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6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68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68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680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68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68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768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76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76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768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76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68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68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768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768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768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803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4"/>
          <p:cNvSpPr>
            <a:spLocks noGrp="1"/>
          </p:cNvSpPr>
          <p:nvPr>
            <p:ph type="title"/>
          </p:nvPr>
        </p:nvSpPr>
        <p:spPr>
          <a:xfrm>
            <a:off x="484188" y="0"/>
            <a:ext cx="8507412" cy="777875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buClr>
                <a:srgbClr val="000000"/>
              </a:buClr>
            </a:pPr>
            <a:r>
              <a:rPr lang="en-US" altLang="zh-CN" sz="4400" dirty="0">
                <a:latin typeface="Comic Sans MS" panose="030F0702030302020204" pitchFamily="66" charset="0"/>
                <a:ea typeface="隶书" panose="02010509060101010101" pitchFamily="49" charset="-122"/>
              </a:rPr>
              <a:t>例9.9在RVDS上的运行结果 </a:t>
            </a:r>
          </a:p>
        </p:txBody>
      </p:sp>
      <p:sp>
        <p:nvSpPr>
          <p:cNvPr id="4" name="左箭头 3">
            <a:hlinkClick r:id="rId3" action="ppaction://hlinksldjump"/>
          </p:cNvPr>
          <p:cNvSpPr/>
          <p:nvPr/>
        </p:nvSpPr>
        <p:spPr>
          <a:xfrm>
            <a:off x="8382000" y="6400800"/>
            <a:ext cx="762000" cy="457200"/>
          </a:xfrm>
          <a:prstGeom prst="leftArrow">
            <a:avLst>
              <a:gd name="adj1" fmla="val 55714"/>
              <a:gd name="adj2" fmla="val 78572"/>
            </a:avLst>
          </a:prstGeom>
          <a:solidFill>
            <a:srgbClr val="0070C0"/>
          </a:solidFill>
          <a:scene3d>
            <a:camera prst="orthographicFront"/>
            <a:lightRig rig="threePt" dir="t"/>
          </a:scene3d>
          <a:sp3d extrusionH="101600" prstMaterial="dkEdge">
            <a:bevelT w="101600" h="1016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50404"/>
            <a:ext cx="9144000" cy="54789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75310" y="158750"/>
            <a:ext cx="80067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600" b="1"/>
              <a:t>本章小节</a:t>
            </a:r>
          </a:p>
        </p:txBody>
      </p:sp>
      <p:sp>
        <p:nvSpPr>
          <p:cNvPr id="15" name="内容占位符 2"/>
          <p:cNvSpPr txBox="1"/>
          <p:nvPr/>
        </p:nvSpPr>
        <p:spPr bwMode="auto">
          <a:xfrm>
            <a:off x="609600" y="838200"/>
            <a:ext cx="7924800" cy="6019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/>
          <a:lstStyle/>
          <a:p>
            <a:pPr marL="548005" marR="0" indent="-411480" defTabSz="914400">
              <a:spcBef>
                <a:spcPts val="1200"/>
              </a:spcBef>
              <a:spcAft>
                <a:spcPts val="60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0" lang="en-US" altLang="zh-CN" sz="2800" b="1" kern="1200" cap="none" spc="0" normalizeH="0" baseline="0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9.1  ARM</a:t>
            </a:r>
            <a:r>
              <a:rPr kumimoji="0" lang="zh-CN" altLang="en-US" sz="2800" b="1" kern="1200" cap="none" spc="0" normalizeH="0" baseline="0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程序</a:t>
            </a:r>
            <a:r>
              <a:rPr kumimoji="0" lang="zh-CN" altLang="en-US" sz="2800" b="1" kern="1200" cap="none" spc="0" normalizeH="0" baseline="0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cs typeface="+mn-cs"/>
                <a:hlinkClick r:id="rId2" action="ppaction://hlinksldjump"/>
              </a:rPr>
              <a:t>开发环境</a:t>
            </a:r>
            <a:endParaRPr kumimoji="0" lang="en-US" altLang="zh-CN" sz="3200" b="1" kern="1200" cap="none" spc="0" normalizeH="0" baseline="0" noProof="0" dirty="0">
              <a:solidFill>
                <a:srgbClr val="0000FF"/>
              </a:solidFill>
              <a:latin typeface="Comic Sans MS" panose="030F0702030302020204" pitchFamily="66" charset="0"/>
              <a:ea typeface="华文细黑" panose="02010600040101010101" pitchFamily="2" charset="-122"/>
              <a:cs typeface="+mn-cs"/>
            </a:endParaRPr>
          </a:p>
          <a:p>
            <a:pPr marL="548005" marR="0" indent="-411480" defTabSz="914400">
              <a:spcBef>
                <a:spcPts val="1200"/>
              </a:spcBef>
              <a:spcAft>
                <a:spcPts val="600"/>
              </a:spcAft>
              <a:buClr>
                <a:schemeClr val="accent2"/>
              </a:buClr>
              <a:buSzTx/>
              <a:buFontTx/>
              <a:buNone/>
              <a:defRPr/>
            </a:pPr>
            <a:r>
              <a:rPr kumimoji="0" lang="en-US" altLang="zh-CN" sz="2800" b="1" kern="1200" cap="none" spc="0" normalizeH="0" baseline="0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9.2  ARM</a:t>
            </a:r>
            <a:r>
              <a:rPr kumimoji="0" lang="zh-CN" altLang="en-US" sz="2800" b="1" kern="1200" cap="none" spc="0" normalizeH="0" baseline="0" noProof="0" dirty="0">
                <a:solidFill>
                  <a:srgbClr val="0000FF"/>
                </a:solidFill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汇编语言程序设计技术</a:t>
            </a:r>
            <a:endParaRPr kumimoji="0" lang="en-US" altLang="zh-CN" sz="3200" b="1" kern="1200" cap="none" spc="0" normalizeH="0" baseline="0" noProof="0" dirty="0">
              <a:solidFill>
                <a:srgbClr val="0000FF"/>
              </a:solidFill>
              <a:latin typeface="Comic Sans MS" panose="030F0702030302020204" pitchFamily="66" charset="0"/>
              <a:ea typeface="华文细黑" panose="02010600040101010101" pitchFamily="2" charset="-122"/>
              <a:cs typeface="+mn-cs"/>
            </a:endParaRPr>
          </a:p>
          <a:p>
            <a:pPr marL="1167130" marR="0" lvl="2" indent="-450850" algn="l" defTabSz="914400" rtl="0" eaLnBrk="1" fontAlgn="base" latinLnBrk="0" hangingPunct="1">
              <a:lnSpc>
                <a:spcPts val="4000"/>
              </a:lnSpc>
              <a:spcBef>
                <a:spcPts val="1200"/>
              </a:spcBef>
              <a:spcAft>
                <a:spcPct val="0"/>
              </a:spcAft>
              <a:buClr>
                <a:srgbClr val="0000FF"/>
              </a:buClr>
              <a:buSzTx/>
              <a:buFont typeface="Corbel" panose="020B0503020204020204" pitchFamily="34" charset="0"/>
              <a:buAutoNum type="arabicPeriod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</a:rPr>
              <a:t>汇编语言程序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  <a:hlinkClick r:id="rId3" action="ppaction://hlinksldjump"/>
              </a:rPr>
              <a:t>开发特点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华文楷体" panose="02010600040101010101" pitchFamily="2" charset="-122"/>
              <a:cs typeface="+mn-cs"/>
            </a:endParaRPr>
          </a:p>
          <a:p>
            <a:pPr marL="1167130" marR="0" lvl="2" indent="-450850" algn="l" defTabSz="914400" rtl="0" eaLnBrk="1" fontAlgn="base" latinLnBrk="0" hangingPunct="1">
              <a:lnSpc>
                <a:spcPts val="4000"/>
              </a:lnSpc>
              <a:spcBef>
                <a:spcPts val="1200"/>
              </a:spcBef>
              <a:spcAft>
                <a:spcPct val="0"/>
              </a:spcAft>
              <a:buClr>
                <a:srgbClr val="0000FF"/>
              </a:buClr>
              <a:buSzTx/>
              <a:buFont typeface="Corbel" panose="020B0503020204020204" pitchFamily="34" charset="0"/>
              <a:buAutoNum type="arabicPeriod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</a:rPr>
              <a:t>汇编伪指令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华文楷体" panose="02010600040101010101" pitchFamily="2" charset="-122"/>
              <a:cs typeface="+mn-cs"/>
            </a:endParaRPr>
          </a:p>
          <a:p>
            <a:pPr marL="1167130" marR="0" lvl="2" indent="-450850" algn="l" defTabSz="914400" rtl="0" eaLnBrk="1" fontAlgn="base" latinLnBrk="0" hangingPunct="1">
              <a:lnSpc>
                <a:spcPts val="4000"/>
              </a:lnSpc>
              <a:spcBef>
                <a:spcPts val="1200"/>
              </a:spcBef>
              <a:spcAft>
                <a:spcPct val="0"/>
              </a:spcAft>
              <a:buClr>
                <a:srgbClr val="0000FF"/>
              </a:buClr>
              <a:buSzTx/>
              <a:buFont typeface="Corbel" panose="020B0503020204020204" pitchFamily="34" charset="0"/>
              <a:buAutoNum type="arabicPeriod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</a:rPr>
              <a:t>汇编语句格式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华文楷体" panose="02010600040101010101" pitchFamily="2" charset="-122"/>
              <a:cs typeface="+mn-cs"/>
              <a:hlinkClick r:id="" action="ppaction://noaction"/>
            </a:endParaRPr>
          </a:p>
          <a:p>
            <a:pPr marL="1167130" marR="0" lvl="2" indent="-450850" algn="l" defTabSz="914400" rtl="0" eaLnBrk="1" fontAlgn="base" latinLnBrk="0" hangingPunct="1">
              <a:lnSpc>
                <a:spcPts val="4000"/>
              </a:lnSpc>
              <a:spcBef>
                <a:spcPts val="1200"/>
              </a:spcBef>
              <a:spcAft>
                <a:spcPct val="0"/>
              </a:spcAft>
              <a:buClr>
                <a:srgbClr val="0000FF"/>
              </a:buClr>
              <a:buSzTx/>
              <a:buFont typeface="Corbel" panose="020B0503020204020204" pitchFamily="34" charset="0"/>
              <a:buAutoNum type="arabicPeriod"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</a:rPr>
              <a:t>汇编语言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  <a:hlinkClick r:id="rId4" action="ppaction://hlinksldjump"/>
              </a:rPr>
              <a:t>程序结构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</a:rPr>
              <a:t>及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  <a:hlinkClick r:id="rId5" action="ppaction://hlinksldjump"/>
              </a:rPr>
              <a:t>实例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华文楷体" panose="02010600040101010101" pitchFamily="2" charset="-122"/>
              <a:cs typeface="+mn-cs"/>
            </a:endParaRPr>
          </a:p>
          <a:p>
            <a:pPr marL="541655" marR="0" lvl="2" indent="-45085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rgbClr val="0000FF"/>
              </a:buClr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9.3  ARM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“汇编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+C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 panose="030F0702030302020204" pitchFamily="66" charset="0"/>
                <a:ea typeface="华文细黑" panose="02010600040101010101" pitchFamily="2" charset="-122"/>
                <a:cs typeface="+mn-cs"/>
              </a:rPr>
              <a:t>”混合编程技术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omic Sans MS" panose="030F0702030302020204" pitchFamily="66" charset="0"/>
              <a:ea typeface="华文细黑" panose="02010600040101010101" pitchFamily="2" charset="-122"/>
              <a:cs typeface="+mn-cs"/>
            </a:endParaRPr>
          </a:p>
          <a:p>
            <a:pPr marL="1167130" marR="0" lvl="2" indent="-450850" algn="l" defTabSz="914400" rtl="0" eaLnBrk="1" fontAlgn="base" latinLnBrk="0" hangingPunct="1">
              <a:lnSpc>
                <a:spcPts val="4000"/>
              </a:lnSpc>
              <a:spcBef>
                <a:spcPts val="1200"/>
              </a:spcBef>
              <a:spcAft>
                <a:spcPct val="0"/>
              </a:spcAft>
              <a:buClr>
                <a:srgbClr val="0000FF"/>
              </a:buClr>
              <a:buSzTx/>
              <a:buFont typeface="Corbel" panose="020B0503020204020204" pitchFamily="34" charset="0"/>
              <a:buAutoNum type="arabicPeriod"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  <a:hlinkClick r:id="rId6" action="ppaction://hlinksldjump"/>
              </a:rPr>
              <a:t>ARM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  <a:hlinkClick r:id="rId6" action="ppaction://hlinksldjump"/>
              </a:rPr>
              <a:t>工程及程序框架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华文楷体" panose="02010600040101010101" pitchFamily="2" charset="-122"/>
              <a:cs typeface="+mn-cs"/>
              <a:hlinkClick r:id="" action="ppaction://noaction"/>
            </a:endParaRPr>
          </a:p>
          <a:p>
            <a:pPr marL="1167130" marR="0" lvl="2" indent="-450850" algn="l" defTabSz="914400" rtl="0" eaLnBrk="1" fontAlgn="base" latinLnBrk="0" hangingPunct="1">
              <a:lnSpc>
                <a:spcPts val="4000"/>
              </a:lnSpc>
              <a:spcBef>
                <a:spcPts val="1200"/>
              </a:spcBef>
              <a:spcAft>
                <a:spcPct val="0"/>
              </a:spcAft>
              <a:buClr>
                <a:srgbClr val="0000FF"/>
              </a:buClr>
              <a:buSzTx/>
              <a:buFont typeface="Corbel" panose="020B0503020204020204" pitchFamily="34" charset="0"/>
              <a:buAutoNum type="arabicPeriod"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</a:rPr>
              <a:t> C/C++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</a:rPr>
              <a:t>语言和汇编语言的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anose="030F0702030302020204" pitchFamily="66" charset="0"/>
                <a:ea typeface="华文楷体" panose="02010600040101010101" pitchFamily="2" charset="-122"/>
                <a:cs typeface="+mn-cs"/>
                <a:hlinkClick r:id="rId7" action="ppaction://hlinksldjump"/>
              </a:rPr>
              <a:t>混合编程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anose="030F0702030302020204" pitchFamily="66" charset="0"/>
              <a:ea typeface="华文楷体" panose="02010600040101010101" pitchFamily="2" charset="-122"/>
              <a:cs typeface="+mn-cs"/>
            </a:endParaRPr>
          </a:p>
        </p:txBody>
      </p:sp>
      <p:sp>
        <p:nvSpPr>
          <p:cNvPr id="18" name="日期占位符 3"/>
          <p:cNvSpPr txBox="1">
            <a:spLocks noGrp="1"/>
          </p:cNvSpPr>
          <p:nvPr>
            <p:ph type="dt" sz="half" idx="2"/>
          </p:nvPr>
        </p:nvSpPr>
        <p:spPr bwMode="auto"/>
        <p:txBody>
          <a:bodyPr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08BC45B-DE71-476B-9FEE-2A64D8F65607}" type="datetime1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omic Sans MS" panose="030F0702030302020204" pitchFamily="66" charset="0"/>
                <a:ea typeface="隶书" panose="02010509060101010101" pitchFamily="49" charset="-122"/>
                <a:cs typeface="+mn-cs"/>
              </a:rPr>
              <a:t>2025/6/20 Friday</a:t>
            </a:fld>
            <a:endParaRPr kumimoji="0" lang="en-US" altLang="zh-CN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omic Sans MS" panose="030F0702030302020204" pitchFamily="66" charset="0"/>
              <a:ea typeface="隶书" panose="02010509060101010101" pitchFamily="49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352800" y="2952750"/>
            <a:ext cx="5562600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lvl="1" indent="0" algn="ctr" eaLnBrk="1" hangingPunct="1"/>
            <a:r>
              <a:rPr lang="zh-CN" altLang="en-US" sz="2000" b="1" dirty="0">
                <a:solidFill>
                  <a:srgbClr val="C00000"/>
                </a:solidFill>
                <a:latin typeface="Comic Sans MS" panose="030F0702030302020204" pitchFamily="66" charset="0"/>
                <a:hlinkClick r:id="rId8" action="ppaction://hlinksldjump"/>
              </a:rPr>
              <a:t>符号定义</a:t>
            </a:r>
            <a:r>
              <a:rPr lang="zh-CN" altLang="en-US" sz="2000" b="1" dirty="0">
                <a:solidFill>
                  <a:srgbClr val="C00000"/>
                </a:solidFill>
                <a:latin typeface="Comic Sans MS" panose="030F0702030302020204" pitchFamily="66" charset="0"/>
              </a:rPr>
              <a:t>、</a:t>
            </a:r>
            <a:r>
              <a:rPr lang="zh-CN" altLang="en-US" sz="2000" b="1" dirty="0">
                <a:solidFill>
                  <a:srgbClr val="C00000"/>
                </a:solidFill>
                <a:latin typeface="Comic Sans MS" panose="030F0702030302020204" pitchFamily="66" charset="0"/>
                <a:hlinkClick r:id="rId9" action="ppaction://hlinksldjump"/>
              </a:rPr>
              <a:t>数据定义</a:t>
            </a:r>
            <a:r>
              <a:rPr lang="zh-CN" altLang="en-US" sz="2000" b="1" dirty="0">
                <a:solidFill>
                  <a:srgbClr val="C00000"/>
                </a:solidFill>
                <a:latin typeface="Comic Sans MS" panose="030F0702030302020204" pitchFamily="66" charset="0"/>
              </a:rPr>
              <a:t>、</a:t>
            </a:r>
            <a:r>
              <a:rPr lang="zh-CN" altLang="en-US" sz="2000" b="1" dirty="0">
                <a:solidFill>
                  <a:srgbClr val="C00000"/>
                </a:solidFill>
                <a:latin typeface="Comic Sans MS" panose="030F0702030302020204" pitchFamily="66" charset="0"/>
                <a:hlinkClick r:id="rId10" action="ppaction://hlinksldjump"/>
              </a:rPr>
              <a:t>汇编控制</a:t>
            </a:r>
            <a:r>
              <a:rPr lang="zh-CN" altLang="en-US" sz="2000" b="1" dirty="0">
                <a:solidFill>
                  <a:srgbClr val="C00000"/>
                </a:solidFill>
                <a:latin typeface="Comic Sans MS" panose="030F0702030302020204" pitchFamily="66" charset="0"/>
              </a:rPr>
              <a:t>、</a:t>
            </a:r>
            <a:r>
              <a:rPr lang="zh-CN" altLang="en-US" sz="2000" b="1" dirty="0">
                <a:solidFill>
                  <a:srgbClr val="C00000"/>
                </a:solidFill>
                <a:latin typeface="Comic Sans MS" panose="030F0702030302020204" pitchFamily="66" charset="0"/>
                <a:hlinkClick r:id="rId11" action="ppaction://hlinksldjump"/>
              </a:rPr>
              <a:t>宏指令</a:t>
            </a:r>
            <a:r>
              <a:rPr lang="zh-CN" altLang="en-US" sz="2000" b="1" dirty="0">
                <a:solidFill>
                  <a:srgbClr val="C00000"/>
                </a:solidFill>
                <a:latin typeface="Comic Sans MS" panose="030F0702030302020204" pitchFamily="66" charset="0"/>
              </a:rPr>
              <a:t>、</a:t>
            </a:r>
            <a:r>
              <a:rPr lang="zh-CN" altLang="en-US" sz="2000" b="1" dirty="0">
                <a:solidFill>
                  <a:srgbClr val="C00000"/>
                </a:solidFill>
                <a:latin typeface="Comic Sans MS" panose="030F0702030302020204" pitchFamily="66" charset="0"/>
                <a:hlinkClick r:id="rId12" action="ppaction://hlinksldjump"/>
              </a:rPr>
              <a:t>其他</a:t>
            </a:r>
            <a:endParaRPr lang="zh-CN" altLang="en-US" sz="2000" b="1" dirty="0">
              <a:solidFill>
                <a:srgbClr val="C0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81400" y="3581400"/>
            <a:ext cx="342900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  <a:latin typeface="Comic Sans MS" panose="030F0702030302020204" pitchFamily="66" charset="0"/>
                <a:hlinkClick r:id="rId13" action="ppaction://hlinksldjump"/>
              </a:rPr>
              <a:t>符号</a:t>
            </a:r>
            <a:r>
              <a:rPr lang="zh-CN" altLang="en-US" sz="2400" b="1" dirty="0">
                <a:solidFill>
                  <a:srgbClr val="C00000"/>
                </a:solidFill>
                <a:latin typeface="Comic Sans MS" panose="030F0702030302020204" pitchFamily="66" charset="0"/>
              </a:rPr>
              <a:t>、</a:t>
            </a:r>
            <a:r>
              <a:rPr lang="zh-CN" altLang="en-US" sz="2400" b="1" dirty="0">
                <a:solidFill>
                  <a:srgbClr val="C00000"/>
                </a:solidFill>
                <a:latin typeface="Comic Sans MS" panose="030F0702030302020204" pitchFamily="66" charset="0"/>
                <a:hlinkClick r:id="rId14" action="ppaction://hlinksldjump"/>
              </a:rPr>
              <a:t>表达式和运算符</a:t>
            </a:r>
            <a:endParaRPr lang="zh-CN" altLang="en-US" sz="2400" b="1" dirty="0">
              <a:solidFill>
                <a:srgbClr val="C000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 bldLvl="3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620" name="Text Box 4"/>
          <p:cNvSpPr txBox="1"/>
          <p:nvPr/>
        </p:nvSpPr>
        <p:spPr>
          <a:xfrm>
            <a:off x="304800" y="142875"/>
            <a:ext cx="8699500" cy="29533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zh-CN" sz="1800" b="1" dirty="0">
                <a:latin typeface="Comic Sans MS" panose="030F0702030302020204" pitchFamily="66" charset="0"/>
              </a:rPr>
              <a:t>Str DCB </a:t>
            </a:r>
            <a:r>
              <a:rPr lang="en-US" altLang="zh-CN" sz="1800" b="1" dirty="0">
                <a:latin typeface="Times New Roman" panose="02020603050405020304" pitchFamily="18" charset="0"/>
              </a:rPr>
              <a:t>“</a:t>
            </a:r>
            <a:r>
              <a:rPr lang="en-US" altLang="zh-CN" sz="1800" b="1" dirty="0">
                <a:latin typeface="Comic Sans MS" panose="030F0702030302020204" pitchFamily="66" charset="0"/>
              </a:rPr>
              <a:t>This is a test!</a:t>
            </a:r>
            <a:r>
              <a:rPr lang="en-US" altLang="zh-CN" sz="1800" b="1" dirty="0">
                <a:latin typeface="Times New Roman" panose="02020603050405020304" pitchFamily="18" charset="0"/>
              </a:rPr>
              <a:t>”</a:t>
            </a:r>
            <a:r>
              <a:rPr lang="en-US" altLang="zh-CN" sz="1800" b="1" dirty="0">
                <a:latin typeface="Comic Sans MS" panose="030F0702030302020204" pitchFamily="66" charset="0"/>
              </a:rPr>
              <a:t>	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分配一片连续的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字节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存储单元并初始化</a:t>
            </a:r>
            <a:endParaRPr lang="en-US" altLang="zh-CN" sz="1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spcBef>
                <a:spcPts val="1200"/>
              </a:spcBef>
            </a:pPr>
            <a:r>
              <a:rPr lang="en-US" altLang="zh-CN" sz="1800" b="1" dirty="0">
                <a:latin typeface="Comic Sans MS" panose="030F0702030302020204" pitchFamily="66" charset="0"/>
              </a:rPr>
              <a:t>Test2Data DCW 1, 2, 3  	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分配一片连续的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半字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存储单元并初始化</a:t>
            </a:r>
            <a:endParaRPr lang="en-US" altLang="zh-CN" sz="1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spcBef>
                <a:spcPts val="1200"/>
              </a:spcBef>
            </a:pPr>
            <a:r>
              <a:rPr lang="en-US" altLang="zh-CN" sz="1800" b="1" dirty="0">
                <a:latin typeface="Comic Sans MS" panose="030F0702030302020204" pitchFamily="66" charset="0"/>
              </a:rPr>
              <a:t>DataTest DCD 4, 5, 6	          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分配一片连续的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存储单元并初始化</a:t>
            </a:r>
            <a:endParaRPr lang="en-US" altLang="zh-CN" sz="18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spcBef>
                <a:spcPts val="1200"/>
              </a:spcBef>
            </a:pPr>
            <a:r>
              <a:rPr lang="en-US" altLang="zh-CN" sz="1800" b="1" dirty="0">
                <a:latin typeface="Comic Sans MS" panose="030F0702030302020204" pitchFamily="66" charset="0"/>
              </a:rPr>
              <a:t>FdataTest DCFD 2E15, -5E7	 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分配一片连续的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存储单元并初始化</a:t>
            </a:r>
          </a:p>
          <a:p>
            <a:pPr>
              <a:spcBef>
                <a:spcPts val="1200"/>
              </a:spcBef>
            </a:pPr>
            <a:r>
              <a:rPr lang="en-US" altLang="zh-CN" sz="1800" b="1" dirty="0">
                <a:latin typeface="Comic Sans MS" panose="030F0702030302020204" pitchFamily="66" charset="0"/>
              </a:rPr>
              <a:t>FdataTest DCFS 2E5, -5E-7	   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分配一片连续的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存储单元并初始化</a:t>
            </a:r>
          </a:p>
          <a:p>
            <a:pPr>
              <a:spcBef>
                <a:spcPts val="1200"/>
              </a:spcBef>
            </a:pPr>
            <a:r>
              <a:rPr lang="en-US" altLang="zh-CN" sz="1800" b="1" dirty="0">
                <a:latin typeface="Comic Sans MS" panose="030F0702030302020204" pitchFamily="66" charset="0"/>
              </a:rPr>
              <a:t>DataTest DCQ 100		 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分配一片连续的</a:t>
            </a:r>
            <a:r>
              <a:rPr lang="en-US" altLang="zh-CN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字节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存储单元并初始化</a:t>
            </a:r>
          </a:p>
          <a:p>
            <a:pPr>
              <a:spcBef>
                <a:spcPts val="1200"/>
              </a:spcBef>
            </a:pPr>
            <a:r>
              <a:rPr lang="en-US" altLang="zh-CN" sz="1800" b="1" dirty="0">
                <a:latin typeface="Comic Sans MS" panose="030F0702030302020204" pitchFamily="66" charset="0"/>
              </a:rPr>
              <a:t>DataSpace SPACE 100	          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分配连续</a:t>
            </a:r>
            <a:r>
              <a:rPr lang="en-US" altLang="zh-CN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100</a:t>
            </a:r>
            <a:r>
              <a:rPr lang="zh-CN" altLang="en-US" sz="18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个字节</a:t>
            </a:r>
            <a:r>
              <a: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存储单元并初始化为</a:t>
            </a:r>
            <a:r>
              <a:rPr lang="en-US" altLang="zh-CN" sz="18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</a:t>
            </a:r>
          </a:p>
        </p:txBody>
      </p:sp>
      <p:sp>
        <p:nvSpPr>
          <p:cNvPr id="3" name="Text Box 4"/>
          <p:cNvSpPr txBox="1"/>
          <p:nvPr/>
        </p:nvSpPr>
        <p:spPr>
          <a:xfrm>
            <a:off x="533400" y="3121025"/>
            <a:ext cx="8491220" cy="34702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定义一个首址为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4096(0x1000)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的内存表，该表中包含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5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个字段：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A(4Bytes)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B(4Bytes)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X(8Bytes)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Y(8Bytes)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String(256Bytes)</a:t>
            </a:r>
            <a:r>
              <a:rPr lang="zh-CN" altLang="en-US" sz="2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endParaRPr lang="zh-CN" altLang="en-US" sz="1000" b="1" dirty="0">
              <a:latin typeface="Comic Sans MS" panose="030F0702030302020204" pitchFamily="66" charset="0"/>
            </a:endParaRPr>
          </a:p>
          <a:p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</a:t>
            </a:r>
            <a:r>
              <a:rPr lang="en-US" altLang="zh-CN" sz="2000" b="1" dirty="0">
                <a:latin typeface="Comic Sans MS" panose="030F0702030302020204" pitchFamily="66" charset="0"/>
              </a:rPr>
              <a:t>MAP   0x1000	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  ;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内存表首地址的值为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0x1000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A 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2000" b="1" dirty="0">
                <a:latin typeface="Comic Sans MS" panose="030F0702030302020204" pitchFamily="66" charset="0"/>
              </a:rPr>
              <a:t>FIELD 	4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0x1000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B 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2000" b="1" dirty="0">
                <a:latin typeface="Comic Sans MS" panose="030F0702030302020204" pitchFamily="66" charset="0"/>
              </a:rPr>
              <a:t>FIELD 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4	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B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0x1004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X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	</a:t>
            </a:r>
            <a:r>
              <a:rPr lang="en-US" altLang="zh-CN" sz="2000" b="1" dirty="0">
                <a:latin typeface="Comic Sans MS" panose="030F0702030302020204" pitchFamily="66" charset="0"/>
              </a:rPr>
              <a:t>FIELD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	</a:t>
            </a:r>
            <a:r>
              <a:rPr lang="en-US" altLang="zh-CN" sz="2000" b="1" dirty="0">
                <a:latin typeface="Comic Sans MS" panose="030F0702030302020204" pitchFamily="66" charset="0"/>
              </a:rPr>
              <a:t>8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X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0x1008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Y 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2000" b="1" dirty="0">
                <a:latin typeface="Comic Sans MS" panose="030F0702030302020204" pitchFamily="66" charset="0"/>
              </a:rPr>
              <a:t>FIELD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	</a:t>
            </a:r>
            <a:r>
              <a:rPr lang="en-US" altLang="zh-CN" sz="2000" b="1" dirty="0">
                <a:latin typeface="Comic Sans MS" panose="030F0702030302020204" pitchFamily="66" charset="0"/>
              </a:rPr>
              <a:t>8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Y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0x1010</a:t>
            </a:r>
          </a:p>
          <a:p>
            <a:r>
              <a:rPr lang="en-US" altLang="zh-CN" sz="2000" b="1" dirty="0">
                <a:latin typeface="Comic Sans MS" panose="030F0702030302020204" pitchFamily="66" charset="0"/>
              </a:rPr>
              <a:t>String 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2000" b="1" dirty="0">
                <a:latin typeface="Comic Sans MS" panose="030F0702030302020204" pitchFamily="66" charset="0"/>
              </a:rPr>
              <a:t>FIELD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	</a:t>
            </a:r>
            <a:r>
              <a:rPr lang="en-US" altLang="zh-CN" sz="2000" b="1" dirty="0">
                <a:latin typeface="Comic Sans MS" panose="030F0702030302020204" pitchFamily="66" charset="0"/>
              </a:rPr>
              <a:t>256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String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256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0x1018</a:t>
            </a:r>
          </a:p>
          <a:p>
            <a:pPr>
              <a:spcBef>
                <a:spcPts val="1200"/>
              </a:spcBef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2000" b="1" dirty="0">
                <a:latin typeface="Comic Sans MS" panose="030F0702030302020204" pitchFamily="66" charset="0"/>
              </a:rPr>
              <a:t>LDR 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R6, A      	</a:t>
            </a:r>
            <a:endParaRPr lang="zh-CN" altLang="en-US" sz="2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矩形 7"/>
          <p:cNvSpPr/>
          <p:nvPr/>
        </p:nvSpPr>
        <p:spPr>
          <a:xfrm>
            <a:off x="3395345" y="4172585"/>
            <a:ext cx="116776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基于绝对地址的内存表</a:t>
            </a:r>
          </a:p>
        </p:txBody>
      </p:sp>
      <p:sp>
        <p:nvSpPr>
          <p:cNvPr id="5" name="矩形 4"/>
          <p:cNvSpPr/>
          <p:nvPr/>
        </p:nvSpPr>
        <p:spPr>
          <a:xfrm>
            <a:off x="3789045" y="6216333"/>
            <a:ext cx="5214938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仅可访问指令前</a:t>
            </a:r>
            <a:r>
              <a:rPr lang="en-US" altLang="zh-CN" sz="20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/</a:t>
            </a:r>
            <a:r>
              <a:rPr lang="zh-CN" altLang="en-US" sz="20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后</a:t>
            </a:r>
            <a:r>
              <a:rPr lang="en-US" altLang="zh-CN" sz="20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4KB</a:t>
            </a:r>
            <a:r>
              <a:rPr lang="zh-CN" altLang="en-US" sz="20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地址范围的数据字段</a:t>
            </a:r>
            <a:endParaRPr lang="zh-CN" altLang="en-US" sz="20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椭圆 8"/>
          <p:cNvSpPr/>
          <p:nvPr/>
        </p:nvSpPr>
        <p:spPr>
          <a:xfrm>
            <a:off x="2363788" y="4173538"/>
            <a:ext cx="1000125" cy="428625"/>
          </a:xfrm>
          <a:prstGeom prst="ellipse">
            <a:avLst/>
          </a:prstGeom>
          <a:solidFill>
            <a:srgbClr val="FFC000">
              <a:alpha val="59999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214438" y="71438"/>
            <a:ext cx="2071687" cy="500062"/>
          </a:xfrm>
          <a:prstGeom prst="ellipse">
            <a:avLst/>
          </a:prstGeom>
          <a:solidFill>
            <a:srgbClr val="FF0000">
              <a:alpha val="32156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47428" y="1671638"/>
            <a:ext cx="796290" cy="337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双精度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40430" y="2090738"/>
            <a:ext cx="796290" cy="337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单精度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51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6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516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6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516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6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516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6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516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6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516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6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516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1620" grpId="0" build="p"/>
      <p:bldP spid="3" grpId="0" build="p"/>
      <p:bldP spid="4" grpId="0"/>
      <p:bldP spid="5" grpId="0"/>
      <p:bldP spid="6" grpId="0" bldLvl="0" animBg="1"/>
      <p:bldP spid="7" grpId="0" animBg="1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4"/>
          <p:cNvSpPr txBox="1"/>
          <p:nvPr/>
        </p:nvSpPr>
        <p:spPr>
          <a:xfrm>
            <a:off x="533400" y="76200"/>
            <a:ext cx="9144000" cy="31134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b="1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定义一个内存表，其首址为固定地址与</a:t>
            </a:r>
            <a:r>
              <a:rPr lang="en-US" altLang="zh-CN" sz="2000" b="1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R9</a:t>
            </a:r>
            <a:r>
              <a:rPr lang="zh-CN" altLang="en-US" sz="2000" b="1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和，表中包含同样字段</a:t>
            </a:r>
            <a:r>
              <a:rPr lang="zh-CN" altLang="en-US" sz="2400" b="1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  <a:endParaRPr lang="zh-CN" altLang="en-US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MAP    0, R9    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内存表首地址为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与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R9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寄存器内容的和</a:t>
            </a:r>
          </a:p>
          <a:p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   FIELD   4	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</a:t>
            </a:r>
          </a:p>
          <a:p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B   FIELD   4	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B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</a:p>
          <a:p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X   FIELD   8	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X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</a:p>
          <a:p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Y   FIELD   8	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Y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16</a:t>
            </a:r>
          </a:p>
          <a:p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String 	FIELD 	256	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String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256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24</a:t>
            </a:r>
          </a:p>
          <a:p>
            <a:pPr>
              <a:spcBef>
                <a:spcPts val="1200"/>
              </a:spcBef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 ADR 	R9, DATASTART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；伪指令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ADR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初始化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R9       </a:t>
            </a:r>
          </a:p>
          <a:p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 LDR 	R5, B        </a:t>
            </a:r>
            <a:r>
              <a:rPr lang="en-US" altLang="zh-CN" sz="2000" b="1" dirty="0">
                <a:latin typeface="Comic Sans MS" panose="030F0702030302020204" pitchFamily="66" charset="0"/>
              </a:rPr>
              <a:t>	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相当于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LDR R5, [R9, #4]</a:t>
            </a:r>
            <a:endParaRPr lang="zh-CN" altLang="en-US" sz="2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569075" y="2559685"/>
            <a:ext cx="1674495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可访问地址范围超过</a:t>
            </a:r>
            <a:r>
              <a:rPr lang="en-US" altLang="zh-CN" sz="1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KB</a:t>
            </a:r>
            <a:r>
              <a:rPr lang="zh-CN" altLang="en-US" sz="1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的数据</a:t>
            </a:r>
          </a:p>
        </p:txBody>
      </p:sp>
      <p:sp>
        <p:nvSpPr>
          <p:cNvPr id="11" name="椭圆 8"/>
          <p:cNvSpPr/>
          <p:nvPr/>
        </p:nvSpPr>
        <p:spPr>
          <a:xfrm>
            <a:off x="1974850" y="463550"/>
            <a:ext cx="785813" cy="428625"/>
          </a:xfrm>
          <a:prstGeom prst="ellipse">
            <a:avLst/>
          </a:prstGeom>
          <a:solidFill>
            <a:srgbClr val="FFC000">
              <a:alpha val="59999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4" name="矩形 7"/>
          <p:cNvSpPr/>
          <p:nvPr/>
        </p:nvSpPr>
        <p:spPr>
          <a:xfrm>
            <a:off x="2430145" y="738505"/>
            <a:ext cx="114109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sz="14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基于相对地址的内存表</a:t>
            </a:r>
          </a:p>
        </p:txBody>
      </p:sp>
      <p:sp>
        <p:nvSpPr>
          <p:cNvPr id="15" name="Text Box 4"/>
          <p:cNvSpPr txBox="1"/>
          <p:nvPr/>
        </p:nvSpPr>
        <p:spPr>
          <a:xfrm>
            <a:off x="609600" y="3429000"/>
            <a:ext cx="7890510" cy="33077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b="1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定义一个内存表，其首址为</a:t>
            </a:r>
            <a:r>
              <a:rPr lang="en-US" altLang="zh-CN" sz="2000" b="1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PC</a:t>
            </a:r>
            <a:r>
              <a:rPr lang="zh-CN" altLang="en-US" sz="2000" b="1" dirty="0">
                <a:solidFill>
                  <a:srgbClr val="401BC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的值，表中包含同样字段。</a:t>
            </a:r>
            <a:endParaRPr lang="zh-CN" altLang="en-US" sz="24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Dstruc 	SPACE 	280	  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分配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280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个字节单元</a:t>
            </a:r>
          </a:p>
          <a:p>
            <a:pPr>
              <a:lnSpc>
                <a:spcPct val="110000"/>
              </a:lnSpc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	MAP 	Dstruc   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内存表首地址为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Dstruc</a:t>
            </a:r>
            <a:endParaRPr lang="zh-CN" altLang="en-US" sz="2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   FIELD	4	  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A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0</a:t>
            </a:r>
          </a:p>
          <a:p>
            <a:pPr>
              <a:lnSpc>
                <a:spcPct val="110000"/>
              </a:lnSpc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B   FIELD	4	  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B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4</a:t>
            </a:r>
          </a:p>
          <a:p>
            <a:pPr>
              <a:lnSpc>
                <a:spcPct val="110000"/>
              </a:lnSpc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X   FIELD	8	  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X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</a:p>
          <a:p>
            <a:pPr>
              <a:lnSpc>
                <a:spcPct val="110000"/>
              </a:lnSpc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Y   FIELD	8	  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Y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的长度为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8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16</a:t>
            </a:r>
          </a:p>
          <a:p>
            <a:pPr>
              <a:lnSpc>
                <a:spcPct val="110000"/>
              </a:lnSpc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String 	FIELD	256	  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定义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String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256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字节，相对位置为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24</a:t>
            </a:r>
          </a:p>
          <a:p>
            <a:pPr>
              <a:lnSpc>
                <a:spcPct val="110000"/>
              </a:lnSpc>
            </a:pPr>
            <a:endParaRPr lang="en-US" altLang="zh-CN" sz="1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10000"/>
              </a:lnSpc>
            </a:pP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LDR     R5, B    ; </a:t>
            </a:r>
            <a:r>
              <a:rPr lang="zh-CN" altLang="en-US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相当于</a:t>
            </a:r>
            <a:r>
              <a:rPr lang="en-US" altLang="zh-CN" sz="2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LDR R5, [PC, #4]</a:t>
            </a:r>
            <a:endParaRPr lang="zh-CN" altLang="en-US" sz="2000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3319" name="矩形 15"/>
          <p:cNvSpPr/>
          <p:nvPr/>
        </p:nvSpPr>
        <p:spPr>
          <a:xfrm>
            <a:off x="2743200" y="4495800"/>
            <a:ext cx="98552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基于</a:t>
            </a:r>
            <a:r>
              <a:rPr lang="en-US" altLang="zh-CN" sz="14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PC</a:t>
            </a:r>
            <a:r>
              <a:rPr lang="zh-CN" altLang="en-US" sz="1400" b="1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的内存表</a:t>
            </a:r>
          </a:p>
        </p:txBody>
      </p:sp>
      <p:sp>
        <p:nvSpPr>
          <p:cNvPr id="13320" name="矩形 16"/>
          <p:cNvSpPr/>
          <p:nvPr/>
        </p:nvSpPr>
        <p:spPr>
          <a:xfrm>
            <a:off x="6553200" y="6226175"/>
            <a:ext cx="18288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可访问地址范围不超过</a:t>
            </a:r>
            <a:r>
              <a:rPr lang="en-US" altLang="zh-CN" sz="1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KB</a:t>
            </a:r>
            <a:r>
              <a:rPr lang="zh-CN" altLang="en-US" sz="1600" b="1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的数据</a:t>
            </a:r>
          </a:p>
        </p:txBody>
      </p:sp>
      <p:sp>
        <p:nvSpPr>
          <p:cNvPr id="18" name="椭圆 8"/>
          <p:cNvSpPr/>
          <p:nvPr/>
        </p:nvSpPr>
        <p:spPr>
          <a:xfrm>
            <a:off x="2538413" y="4143375"/>
            <a:ext cx="785812" cy="428625"/>
          </a:xfrm>
          <a:prstGeom prst="ellipse">
            <a:avLst/>
          </a:prstGeom>
          <a:solidFill>
            <a:srgbClr val="FFC000">
              <a:alpha val="59999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  <p:sp>
        <p:nvSpPr>
          <p:cNvPr id="19" name="椭圆 8"/>
          <p:cNvSpPr/>
          <p:nvPr/>
        </p:nvSpPr>
        <p:spPr>
          <a:xfrm>
            <a:off x="681038" y="3781425"/>
            <a:ext cx="785812" cy="428625"/>
          </a:xfrm>
          <a:prstGeom prst="ellipse">
            <a:avLst/>
          </a:prstGeom>
          <a:solidFill>
            <a:srgbClr val="FFC000">
              <a:alpha val="59999"/>
            </a:srgbClr>
          </a:solidFill>
          <a:ln w="38100">
            <a:noFill/>
          </a:ln>
        </p:spPr>
        <p:txBody>
          <a:bodyPr anchor="ctr"/>
          <a:lstStyle/>
          <a:p>
            <a:pPr algn="ctr"/>
            <a:endParaRPr lang="zh-CN" altLang="en-US" sz="2000" dirty="0"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11" grpId="0" bldLvl="0" animBg="1"/>
      <p:bldP spid="14" grpId="0"/>
      <p:bldP spid="15" grpId="0" build="p"/>
      <p:bldP spid="13319" grpId="0"/>
      <p:bldP spid="13320" grpId="0"/>
      <p:bldP spid="18" grpId="0" bldLvl="0" animBg="1"/>
      <p:bldP spid="19" grpId="0" bldLvl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2M5NjRjNDA1YjhmY2ZkNjY3OTFiMzUwYmFlZjlkOD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c7f0399-258c-4438-805e-3fa0bdb09cae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c7f0399-258c-4438-805e-3fa0bdb09cae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c7f0399-258c-4438-805e-3fa0bdb09cae}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模块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5651</Words>
  <Application>Microsoft Office PowerPoint</Application>
  <PresentationFormat>全屏显示(4:3)</PresentationFormat>
  <Paragraphs>1110</Paragraphs>
  <Slides>72</Slides>
  <Notes>71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72</vt:i4>
      </vt:variant>
    </vt:vector>
  </HeadingPairs>
  <TitlesOfParts>
    <vt:vector size="93" baseType="lpstr">
      <vt:lpstr>PMingLiU</vt:lpstr>
      <vt:lpstr>方正书宋_GBK</vt:lpstr>
      <vt:lpstr>黑体</vt:lpstr>
      <vt:lpstr>华文行楷</vt:lpstr>
      <vt:lpstr>华文楷体</vt:lpstr>
      <vt:lpstr>华文宋体</vt:lpstr>
      <vt:lpstr>华文细黑</vt:lpstr>
      <vt:lpstr>华文新魏</vt:lpstr>
      <vt:lpstr>华文中宋</vt:lpstr>
      <vt:lpstr>隶书</vt:lpstr>
      <vt:lpstr>宋体</vt:lpstr>
      <vt:lpstr>Arial</vt:lpstr>
      <vt:lpstr>Arial Narrow</vt:lpstr>
      <vt:lpstr>Calibri</vt:lpstr>
      <vt:lpstr>Comic Sans MS</vt:lpstr>
      <vt:lpstr>Corbel</vt:lpstr>
      <vt:lpstr>Courier New</vt:lpstr>
      <vt:lpstr>Symbol</vt:lpstr>
      <vt:lpstr>Times New Roman</vt:lpstr>
      <vt:lpstr>Wingdings</vt:lpstr>
      <vt:lpstr>默认设计模板</vt:lpstr>
      <vt:lpstr>第九章 ARM程序设计</vt:lpstr>
      <vt:lpstr>ARM常用开发环境</vt:lpstr>
      <vt:lpstr>汇编语言程序设计特点</vt:lpstr>
      <vt:lpstr>PowerPoint 演示文稿</vt:lpstr>
      <vt:lpstr>符号定义伪指令 </vt:lpstr>
      <vt:lpstr>PowerPoint 演示文稿</vt:lpstr>
      <vt:lpstr>数据定义伪指令 </vt:lpstr>
      <vt:lpstr>PowerPoint 演示文稿</vt:lpstr>
      <vt:lpstr>PowerPoint 演示文稿</vt:lpstr>
      <vt:lpstr>汇编控制伪指令 </vt:lpstr>
      <vt:lpstr>汇编控制伪指令 </vt:lpstr>
      <vt:lpstr>汇编控制伪指令 </vt:lpstr>
      <vt:lpstr>宏和宏定义指令 </vt:lpstr>
      <vt:lpstr>PowerPoint 演示文稿</vt:lpstr>
      <vt:lpstr>PowerPoint 演示文稿</vt:lpstr>
      <vt:lpstr>类似宏的伪指令</vt:lpstr>
      <vt:lpstr>PowerPoint 演示文稿</vt:lpstr>
      <vt:lpstr>其它常用伪指令 </vt:lpstr>
      <vt:lpstr>AREA、ENTRY、END伪指令 </vt:lpstr>
      <vt:lpstr>ALIGN伪指令 </vt:lpstr>
      <vt:lpstr>CODE16、CODE32伪指令 </vt:lpstr>
      <vt:lpstr>EQU伪指令 </vt:lpstr>
      <vt:lpstr>PowerPoint 演示文稿</vt:lpstr>
      <vt:lpstr>INCLUDE(或GET)、INCBIN伪指令 </vt:lpstr>
      <vt:lpstr>汇编语言中常用的符号 </vt:lpstr>
      <vt:lpstr>常 量</vt:lpstr>
      <vt:lpstr>变 量</vt:lpstr>
      <vt:lpstr>算术/逻辑表达式及运算符</vt:lpstr>
      <vt:lpstr>字符串表达式及运算符</vt:lpstr>
      <vt:lpstr>其它常用运算符</vt:lpstr>
      <vt:lpstr>ARM汇编语言程序结构</vt:lpstr>
      <vt:lpstr>ARM汇编语言程序段结构</vt:lpstr>
      <vt:lpstr>ARM(Thumb)汇编语句格式 </vt:lpstr>
      <vt:lpstr>PowerPoint 演示文稿</vt:lpstr>
      <vt:lpstr>PowerPoint 演示文稿</vt:lpstr>
      <vt:lpstr>PowerPoint 演示文稿</vt:lpstr>
      <vt:lpstr>ARM汇编程序设计实例 </vt:lpstr>
      <vt:lpstr>顺序结构 </vt:lpstr>
      <vt:lpstr>PowerPoint 演示文稿</vt:lpstr>
      <vt:lpstr>例9.1在RVDS上的运行结果 </vt:lpstr>
      <vt:lpstr>分支结构 if-else:</vt:lpstr>
      <vt:lpstr>PowerPoint 演示文稿</vt:lpstr>
      <vt:lpstr>例9.3在RVDS上的运行结果 </vt:lpstr>
      <vt:lpstr>分支结构 switch:程序散转 </vt:lpstr>
      <vt:lpstr>PowerPoint 演示文稿</vt:lpstr>
      <vt:lpstr>程序跳转（散转）示意图</vt:lpstr>
      <vt:lpstr>例9.4在RVDS上的运行结果 </vt:lpstr>
      <vt:lpstr>循环结构:</vt:lpstr>
      <vt:lpstr>PowerPoint 演示文稿</vt:lpstr>
      <vt:lpstr>例9.5在RVDS上的运行结果 </vt:lpstr>
      <vt:lpstr>PowerPoint 演示文稿</vt:lpstr>
      <vt:lpstr>PowerPoint 演示文稿</vt:lpstr>
      <vt:lpstr>例9.6在RVDS上的运行结果 </vt:lpstr>
      <vt:lpstr>ARM工程中的文件</vt:lpstr>
      <vt:lpstr>ARM汇编与C/C++的混合编程</vt:lpstr>
      <vt:lpstr>基于ARM/Thumb指令集过程调用的规则ATPCS</vt:lpstr>
      <vt:lpstr>基本ATPCS (1)：寄存器使用规则</vt:lpstr>
      <vt:lpstr>PowerPoint 演示文稿</vt:lpstr>
      <vt:lpstr>基本ATPCS (2)：数据栈使用规则</vt:lpstr>
      <vt:lpstr>基本ATPCS(3)：参数传递规则</vt:lpstr>
      <vt:lpstr>C程序调用汇编函数</vt:lpstr>
      <vt:lpstr>PowerPoint 演示文稿</vt:lpstr>
      <vt:lpstr>例9.7在RVDS上的运行结果 </vt:lpstr>
      <vt:lpstr>PowerPoint 演示文稿</vt:lpstr>
      <vt:lpstr>例9.8在RVDS上的运行结果 </vt:lpstr>
      <vt:lpstr>C程序中嵌入汇编代码</vt:lpstr>
      <vt:lpstr>内嵌汇编中使用物理寄存器的注意事项1</vt:lpstr>
      <vt:lpstr>内嵌汇编中使用物理寄存器的注意事项2</vt:lpstr>
      <vt:lpstr>内嵌汇编语言中其他的注意事项</vt:lpstr>
      <vt:lpstr>内嵌汇编指令的应用举例：两个数相加</vt:lpstr>
      <vt:lpstr>例9.9在RVDS上的运行结果 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Bobby</dc:creator>
  <cp:lastModifiedBy>Administrator</cp:lastModifiedBy>
  <cp:revision>905</cp:revision>
  <dcterms:created xsi:type="dcterms:W3CDTF">2021-08-19T02:12:00Z</dcterms:created>
  <dcterms:modified xsi:type="dcterms:W3CDTF">2025-06-20T03:45:03Z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  <property fmtid="{D5CDD505-2E9C-101B-9397-08002B2CF9AE}" pid="3" name="KSOProductBuildVer">
    <vt:lpwstr>2052-12.1.0.20305</vt:lpwstr>
  </property>
  <property fmtid="{D5CDD505-2E9C-101B-9397-08002B2CF9AE}" pid="4" name="ICV">
    <vt:lpwstr>8358A18805EB4825A27F9BD2EBAEE40A_12</vt:lpwstr>
  </property>
</Properties>
</file>